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 id="2147483659" r:id="rId6"/>
    <p:sldMasterId id="2147483664" r:id="rId7"/>
    <p:sldMasterId id="2147483675" r:id="rId8"/>
    <p:sldMasterId id="2147483686" r:id="rId9"/>
  </p:sldMasterIdLst>
  <p:notesMasterIdLst>
    <p:notesMasterId r:id="rId44"/>
  </p:notesMasterIdLst>
  <p:handoutMasterIdLst>
    <p:handoutMasterId r:id="rId45"/>
  </p:handoutMasterIdLst>
  <p:sldIdLst>
    <p:sldId id="1240" r:id="rId10"/>
    <p:sldId id="1237" r:id="rId11"/>
    <p:sldId id="1284" r:id="rId12"/>
    <p:sldId id="1285" r:id="rId13"/>
    <p:sldId id="1286" r:id="rId14"/>
    <p:sldId id="1227" r:id="rId15"/>
    <p:sldId id="1238" r:id="rId16"/>
    <p:sldId id="1233" r:id="rId17"/>
    <p:sldId id="1287" r:id="rId18"/>
    <p:sldId id="1143" r:id="rId19"/>
    <p:sldId id="1200" r:id="rId20"/>
    <p:sldId id="1288" r:id="rId21"/>
    <p:sldId id="1205" r:id="rId22"/>
    <p:sldId id="1289" r:id="rId23"/>
    <p:sldId id="1241" r:id="rId24"/>
    <p:sldId id="1258" r:id="rId25"/>
    <p:sldId id="1218" r:id="rId26"/>
    <p:sldId id="1297" r:id="rId27"/>
    <p:sldId id="1268" r:id="rId28"/>
    <p:sldId id="1261" r:id="rId29"/>
    <p:sldId id="1290" r:id="rId30"/>
    <p:sldId id="1291" r:id="rId31"/>
    <p:sldId id="1294" r:id="rId32"/>
    <p:sldId id="1269" r:id="rId33"/>
    <p:sldId id="1263" r:id="rId34"/>
    <p:sldId id="1298" r:id="rId35"/>
    <p:sldId id="1279" r:id="rId36"/>
    <p:sldId id="1277" r:id="rId37"/>
    <p:sldId id="1292" r:id="rId38"/>
    <p:sldId id="1300" r:id="rId39"/>
    <p:sldId id="1296" r:id="rId40"/>
    <p:sldId id="1299" r:id="rId41"/>
    <p:sldId id="1282" r:id="rId42"/>
    <p:sldId id="1295" r:id="rId4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Williamson" initials="DW" lastIdx="6" clrIdx="0">
    <p:extLst>
      <p:ext uri="{19B8F6BF-5375-455C-9EA6-DF929625EA0E}">
        <p15:presenceInfo xmlns:p15="http://schemas.microsoft.com/office/powerpoint/2012/main" userId="S::david.williamson@sportscotland.org.uk::d9d4d8ba-fb43-4e0a-b3b6-dc6eaae819ed" providerId="AD"/>
      </p:ext>
    </p:extLst>
  </p:cmAuthor>
  <p:cmAuthor id="2" name="Louise Dobbie" initials="LD" lastIdx="2" clrIdx="1">
    <p:extLst>
      <p:ext uri="{19B8F6BF-5375-455C-9EA6-DF929625EA0E}">
        <p15:presenceInfo xmlns:p15="http://schemas.microsoft.com/office/powerpoint/2012/main" userId="S::Louise.Dobbie@sportscotland.org.uk::fd60e50f-95d0-418f-bf19-ec640237b2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333EB7-354E-4D16-BBC7-9C57203A24DA}" v="2034" dt="2021-07-09T09:17:10.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32" autoAdjust="0"/>
  </p:normalViewPr>
  <p:slideViewPr>
    <p:cSldViewPr snapToGrid="0">
      <p:cViewPr varScale="1">
        <p:scale>
          <a:sx n="64" d="100"/>
          <a:sy n="64" d="100"/>
        </p:scale>
        <p:origin x="84" y="312"/>
      </p:cViewPr>
      <p:guideLst>
        <p:guide orient="horz" pos="676"/>
        <p:guide pos="56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viewProps" Target="viewProps.xml"/><Relationship Id="rId8" Type="http://schemas.openxmlformats.org/officeDocument/2006/relationships/slideMaster" Target="slideMasters/slideMaster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commentAuthors" Target="commentAuthors.xml"/><Relationship Id="rId20" Type="http://schemas.openxmlformats.org/officeDocument/2006/relationships/slide" Target="slides/slide11.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BE701D-07CA-4CDD-BFEF-5210CDD1EDB1}" type="doc">
      <dgm:prSet loTypeId="urn:microsoft.com/office/officeart/2016/7/layout/AccentHomeChevronProcess" loCatId="process" qsTypeId="urn:microsoft.com/office/officeart/2005/8/quickstyle/simple4" qsCatId="simple" csTypeId="urn:microsoft.com/office/officeart/2005/8/colors/accent1_2" csCatId="accent1" phldr="1"/>
      <dgm:spPr/>
      <dgm:t>
        <a:bodyPr/>
        <a:lstStyle/>
        <a:p>
          <a:endParaRPr lang="en-US"/>
        </a:p>
      </dgm:t>
    </dgm:pt>
    <dgm:pt modelId="{A3A22507-EAF4-4544-BD98-0F33E4B5BE91}">
      <dgm:prSet/>
      <dgm:spPr/>
      <dgm:t>
        <a:bodyPr/>
        <a:lstStyle/>
        <a:p>
          <a:r>
            <a:rPr lang="en-US" dirty="0"/>
            <a:t>Outcomes 2021-25 </a:t>
          </a:r>
        </a:p>
        <a:p>
          <a:r>
            <a:rPr lang="en-US" dirty="0"/>
            <a:t>published</a:t>
          </a:r>
        </a:p>
      </dgm:t>
    </dgm:pt>
    <dgm:pt modelId="{1BBD9F33-0CC9-4D9D-A143-CF6FA585EFB5}" type="parTrans" cxnId="{5E90F6AD-040D-4B31-9528-86CB4D86B193}">
      <dgm:prSet/>
      <dgm:spPr/>
      <dgm:t>
        <a:bodyPr/>
        <a:lstStyle/>
        <a:p>
          <a:endParaRPr lang="en-US"/>
        </a:p>
      </dgm:t>
    </dgm:pt>
    <dgm:pt modelId="{0A987CD1-EEF0-45F1-B07B-1955FA094B1C}" type="sibTrans" cxnId="{5E90F6AD-040D-4B31-9528-86CB4D86B193}">
      <dgm:prSet/>
      <dgm:spPr/>
      <dgm:t>
        <a:bodyPr/>
        <a:lstStyle/>
        <a:p>
          <a:endParaRPr lang="en-US"/>
        </a:p>
      </dgm:t>
    </dgm:pt>
    <dgm:pt modelId="{25F8BAC8-A571-4181-A29A-179E710C5F63}">
      <dgm:prSet/>
      <dgm:spPr>
        <a:solidFill>
          <a:schemeClr val="tx1">
            <a:lumMod val="40000"/>
            <a:lumOff val="60000"/>
          </a:schemeClr>
        </a:solidFill>
      </dgm:spPr>
      <dgm:t>
        <a:bodyPr/>
        <a:lstStyle/>
        <a:p>
          <a:r>
            <a:rPr lang="en-US" dirty="0">
              <a:solidFill>
                <a:schemeClr val="tx1"/>
              </a:solidFill>
            </a:rPr>
            <a:t>June - July</a:t>
          </a:r>
        </a:p>
      </dgm:t>
    </dgm:pt>
    <dgm:pt modelId="{2C369FF8-4CFD-46CC-8E87-918F100BAFB8}" type="parTrans" cxnId="{FC3CF1BA-B221-4EA2-B243-74B085B027D2}">
      <dgm:prSet/>
      <dgm:spPr/>
      <dgm:t>
        <a:bodyPr/>
        <a:lstStyle/>
        <a:p>
          <a:endParaRPr lang="en-US"/>
        </a:p>
      </dgm:t>
    </dgm:pt>
    <dgm:pt modelId="{A032AC41-AD54-4080-A607-92CBAE55E8A4}" type="sibTrans" cxnId="{FC3CF1BA-B221-4EA2-B243-74B085B027D2}">
      <dgm:prSet/>
      <dgm:spPr/>
      <dgm:t>
        <a:bodyPr/>
        <a:lstStyle/>
        <a:p>
          <a:endParaRPr lang="en-US"/>
        </a:p>
      </dgm:t>
    </dgm:pt>
    <dgm:pt modelId="{B925F13F-8141-4921-ADEC-63120F71C5FB}">
      <dgm:prSet/>
      <dgm:spPr>
        <a:solidFill>
          <a:schemeClr val="accent1">
            <a:lumMod val="60000"/>
            <a:lumOff val="40000"/>
          </a:schemeClr>
        </a:solidFill>
      </dgm:spPr>
      <dgm:t>
        <a:bodyPr/>
        <a:lstStyle/>
        <a:p>
          <a:r>
            <a:rPr lang="en-US" dirty="0">
              <a:solidFill>
                <a:schemeClr val="tx1"/>
              </a:solidFill>
            </a:rPr>
            <a:t>August–November</a:t>
          </a:r>
        </a:p>
      </dgm:t>
    </dgm:pt>
    <dgm:pt modelId="{8BFE5555-BC6C-4712-A4ED-19B14EE2180F}" type="parTrans" cxnId="{5BE93EE1-CA66-4A83-8C3B-0B0DA9BB9661}">
      <dgm:prSet/>
      <dgm:spPr/>
      <dgm:t>
        <a:bodyPr/>
        <a:lstStyle/>
        <a:p>
          <a:endParaRPr lang="en-US"/>
        </a:p>
      </dgm:t>
    </dgm:pt>
    <dgm:pt modelId="{A39A8AA9-2140-4C35-812D-2DAB6B73BCC9}" type="sibTrans" cxnId="{5BE93EE1-CA66-4A83-8C3B-0B0DA9BB9661}">
      <dgm:prSet/>
      <dgm:spPr/>
      <dgm:t>
        <a:bodyPr/>
        <a:lstStyle/>
        <a:p>
          <a:endParaRPr lang="en-US"/>
        </a:p>
      </dgm:t>
    </dgm:pt>
    <dgm:pt modelId="{16E80158-18BA-4477-8CEE-ED00C72BEDE4}">
      <dgm:prSet/>
      <dgm:spPr/>
      <dgm:t>
        <a:bodyPr/>
        <a:lstStyle/>
        <a:p>
          <a:r>
            <a:rPr lang="en-US" dirty="0"/>
            <a:t>Understanding needs </a:t>
          </a:r>
        </a:p>
        <a:p>
          <a:r>
            <a:rPr lang="en-US" dirty="0"/>
            <a:t>and </a:t>
          </a:r>
        </a:p>
        <a:p>
          <a:r>
            <a:rPr lang="en-US" dirty="0"/>
            <a:t>building New Ideas Action Plan </a:t>
          </a:r>
        </a:p>
      </dgm:t>
    </dgm:pt>
    <dgm:pt modelId="{8D1DD3C1-1645-471C-BC28-8CC9875E0133}" type="parTrans" cxnId="{8C2D6A01-8C2B-4364-A788-8C111F3E1999}">
      <dgm:prSet/>
      <dgm:spPr/>
      <dgm:t>
        <a:bodyPr/>
        <a:lstStyle/>
        <a:p>
          <a:endParaRPr lang="en-US"/>
        </a:p>
      </dgm:t>
    </dgm:pt>
    <dgm:pt modelId="{B3FE97CE-595F-4C45-8083-C6F423772438}" type="sibTrans" cxnId="{8C2D6A01-8C2B-4364-A788-8C111F3E1999}">
      <dgm:prSet/>
      <dgm:spPr/>
      <dgm:t>
        <a:bodyPr/>
        <a:lstStyle/>
        <a:p>
          <a:endParaRPr lang="en-US"/>
        </a:p>
      </dgm:t>
    </dgm:pt>
    <dgm:pt modelId="{4513B6A0-7EAD-4564-A1DE-7400461F57D9}">
      <dgm:prSet/>
      <dgm:spPr/>
      <dgm:t>
        <a:bodyPr/>
        <a:lstStyle/>
        <a:p>
          <a:r>
            <a:rPr lang="en-US" dirty="0"/>
            <a:t>Share consultation findings</a:t>
          </a:r>
        </a:p>
      </dgm:t>
    </dgm:pt>
    <dgm:pt modelId="{D3AB7701-57D4-46A7-849A-3AD0A06B145D}" type="parTrans" cxnId="{FE87EF74-6810-4F46-BE6B-F4E7B2523217}">
      <dgm:prSet/>
      <dgm:spPr/>
      <dgm:t>
        <a:bodyPr/>
        <a:lstStyle/>
        <a:p>
          <a:endParaRPr lang="en-GB"/>
        </a:p>
      </dgm:t>
    </dgm:pt>
    <dgm:pt modelId="{23F19417-BBBC-4FF5-92A8-612420B8575E}" type="sibTrans" cxnId="{FE87EF74-6810-4F46-BE6B-F4E7B2523217}">
      <dgm:prSet/>
      <dgm:spPr/>
      <dgm:t>
        <a:bodyPr/>
        <a:lstStyle/>
        <a:p>
          <a:endParaRPr lang="en-GB"/>
        </a:p>
      </dgm:t>
    </dgm:pt>
    <dgm:pt modelId="{219EB0E7-3ECD-4B72-B208-86C174944EB8}">
      <dgm:prSet/>
      <dgm:spPr>
        <a:solidFill>
          <a:schemeClr val="accent1">
            <a:lumMod val="20000"/>
            <a:lumOff val="80000"/>
          </a:schemeClr>
        </a:solidFill>
      </dgm:spPr>
      <dgm:t>
        <a:bodyPr/>
        <a:lstStyle/>
        <a:p>
          <a:r>
            <a:rPr lang="en-US">
              <a:solidFill>
                <a:schemeClr val="tx1"/>
              </a:solidFill>
            </a:rPr>
            <a:t>April</a:t>
          </a:r>
          <a:endParaRPr lang="en-US" dirty="0">
            <a:solidFill>
              <a:schemeClr val="tx1"/>
            </a:solidFill>
          </a:endParaRPr>
        </a:p>
      </dgm:t>
    </dgm:pt>
    <dgm:pt modelId="{9E97C22A-9E6B-4223-B613-842567292230}" type="parTrans" cxnId="{EFB1A0D0-DDE9-498C-952A-64DB79BCC96A}">
      <dgm:prSet/>
      <dgm:spPr/>
      <dgm:t>
        <a:bodyPr/>
        <a:lstStyle/>
        <a:p>
          <a:endParaRPr lang="en-GB"/>
        </a:p>
      </dgm:t>
    </dgm:pt>
    <dgm:pt modelId="{40E96453-800E-4C24-A711-7FC7DCE4046F}" type="sibTrans" cxnId="{EFB1A0D0-DDE9-498C-952A-64DB79BCC96A}">
      <dgm:prSet/>
      <dgm:spPr/>
      <dgm:t>
        <a:bodyPr/>
        <a:lstStyle/>
        <a:p>
          <a:endParaRPr lang="en-GB"/>
        </a:p>
      </dgm:t>
    </dgm:pt>
    <dgm:pt modelId="{E32050FF-704A-42A7-A13F-607D91EF9E24}">
      <dgm:prSet/>
      <dgm:spPr/>
      <dgm:t>
        <a:bodyPr/>
        <a:lstStyle/>
        <a:p>
          <a:r>
            <a:rPr lang="en-US" dirty="0"/>
            <a:t>Develop involvement approach</a:t>
          </a:r>
        </a:p>
      </dgm:t>
    </dgm:pt>
    <dgm:pt modelId="{C8E03822-F92A-4E2F-8936-C12F55E6E62F}" type="parTrans" cxnId="{ED9F055F-3E86-408D-A7DC-53F7191FC565}">
      <dgm:prSet/>
      <dgm:spPr/>
      <dgm:t>
        <a:bodyPr/>
        <a:lstStyle/>
        <a:p>
          <a:endParaRPr lang="en-GB"/>
        </a:p>
      </dgm:t>
    </dgm:pt>
    <dgm:pt modelId="{D3A1D3BC-1D23-43BC-ABB8-0654BFBE66E7}" type="sibTrans" cxnId="{ED9F055F-3E86-408D-A7DC-53F7191FC565}">
      <dgm:prSet/>
      <dgm:spPr/>
      <dgm:t>
        <a:bodyPr/>
        <a:lstStyle/>
        <a:p>
          <a:endParaRPr lang="en-GB"/>
        </a:p>
      </dgm:t>
    </dgm:pt>
    <dgm:pt modelId="{C43A40C8-9417-412F-8B6F-F86EC8C1EF9E}" type="pres">
      <dgm:prSet presAssocID="{2CBE701D-07CA-4CDD-BFEF-5210CDD1EDB1}" presName="Name0" presStyleCnt="0">
        <dgm:presLayoutVars>
          <dgm:animLvl val="lvl"/>
          <dgm:resizeHandles val="exact"/>
        </dgm:presLayoutVars>
      </dgm:prSet>
      <dgm:spPr/>
    </dgm:pt>
    <dgm:pt modelId="{C8D63ED4-7FB8-49CB-92C7-DA0917CF2BAC}" type="pres">
      <dgm:prSet presAssocID="{219EB0E7-3ECD-4B72-B208-86C174944EB8}" presName="composite" presStyleCnt="0"/>
      <dgm:spPr/>
    </dgm:pt>
    <dgm:pt modelId="{AE4B27E2-7273-4A07-8523-051AAADCEA1B}" type="pres">
      <dgm:prSet presAssocID="{219EB0E7-3ECD-4B72-B208-86C174944EB8}" presName="L" presStyleLbl="solidFgAcc1" presStyleIdx="0" presStyleCnt="3">
        <dgm:presLayoutVars>
          <dgm:chMax val="0"/>
          <dgm:chPref val="0"/>
        </dgm:presLayoutVars>
      </dgm:prSet>
      <dgm:spPr/>
    </dgm:pt>
    <dgm:pt modelId="{F849FE97-FFC3-4743-8790-514353A87AA4}" type="pres">
      <dgm:prSet presAssocID="{219EB0E7-3ECD-4B72-B208-86C174944EB8}" presName="parTx" presStyleLbl="alignNode1" presStyleIdx="0" presStyleCnt="3">
        <dgm:presLayoutVars>
          <dgm:chMax val="0"/>
          <dgm:chPref val="0"/>
          <dgm:bulletEnabled val="1"/>
        </dgm:presLayoutVars>
      </dgm:prSet>
      <dgm:spPr/>
    </dgm:pt>
    <dgm:pt modelId="{41678542-8B2B-42A2-A6B1-7CB66186F764}" type="pres">
      <dgm:prSet presAssocID="{219EB0E7-3ECD-4B72-B208-86C174944EB8}" presName="desTx" presStyleLbl="revTx" presStyleIdx="0" presStyleCnt="3">
        <dgm:presLayoutVars>
          <dgm:chMax val="0"/>
          <dgm:chPref val="0"/>
          <dgm:bulletEnabled val="1"/>
        </dgm:presLayoutVars>
      </dgm:prSet>
      <dgm:spPr/>
    </dgm:pt>
    <dgm:pt modelId="{E6C5FECC-73E8-4D89-AAEA-8F12923EBF2D}" type="pres">
      <dgm:prSet presAssocID="{219EB0E7-3ECD-4B72-B208-86C174944EB8}" presName="EmptyPlaceHolder" presStyleCnt="0"/>
      <dgm:spPr/>
    </dgm:pt>
    <dgm:pt modelId="{B3C537AF-CCE4-45F0-A725-1DC578F0CD15}" type="pres">
      <dgm:prSet presAssocID="{40E96453-800E-4C24-A711-7FC7DCE4046F}" presName="space" presStyleCnt="0"/>
      <dgm:spPr/>
    </dgm:pt>
    <dgm:pt modelId="{B31C11D5-87C8-4150-B16F-D657BDFB95F2}" type="pres">
      <dgm:prSet presAssocID="{25F8BAC8-A571-4181-A29A-179E710C5F63}" presName="composite" presStyleCnt="0"/>
      <dgm:spPr/>
    </dgm:pt>
    <dgm:pt modelId="{55A68FC9-DF60-4085-AE0F-EBC39D224712}" type="pres">
      <dgm:prSet presAssocID="{25F8BAC8-A571-4181-A29A-179E710C5F63}" presName="L" presStyleLbl="solidFgAcc1" presStyleIdx="1" presStyleCnt="3">
        <dgm:presLayoutVars>
          <dgm:chMax val="0"/>
          <dgm:chPref val="0"/>
        </dgm:presLayoutVars>
      </dgm:prSet>
      <dgm:spPr/>
    </dgm:pt>
    <dgm:pt modelId="{CD9F4D76-74ED-43D3-B36D-0303CAFD80D9}" type="pres">
      <dgm:prSet presAssocID="{25F8BAC8-A571-4181-A29A-179E710C5F63}" presName="parTx" presStyleLbl="alignNode1" presStyleIdx="1" presStyleCnt="3">
        <dgm:presLayoutVars>
          <dgm:chMax val="0"/>
          <dgm:chPref val="0"/>
          <dgm:bulletEnabled val="1"/>
        </dgm:presLayoutVars>
      </dgm:prSet>
      <dgm:spPr/>
    </dgm:pt>
    <dgm:pt modelId="{6C1FD4A5-23E3-410E-8837-0944232F6F49}" type="pres">
      <dgm:prSet presAssocID="{25F8BAC8-A571-4181-A29A-179E710C5F63}" presName="desTx" presStyleLbl="revTx" presStyleIdx="1" presStyleCnt="3">
        <dgm:presLayoutVars>
          <dgm:chMax val="0"/>
          <dgm:chPref val="0"/>
          <dgm:bulletEnabled val="1"/>
        </dgm:presLayoutVars>
      </dgm:prSet>
      <dgm:spPr/>
    </dgm:pt>
    <dgm:pt modelId="{D8F862FE-B9D9-4C8C-B944-59521258A343}" type="pres">
      <dgm:prSet presAssocID="{25F8BAC8-A571-4181-A29A-179E710C5F63}" presName="EmptyPlaceHolder" presStyleCnt="0"/>
      <dgm:spPr/>
    </dgm:pt>
    <dgm:pt modelId="{29818A12-84A8-42C1-A6A0-CDA49592BC55}" type="pres">
      <dgm:prSet presAssocID="{A032AC41-AD54-4080-A607-92CBAE55E8A4}" presName="space" presStyleCnt="0"/>
      <dgm:spPr/>
    </dgm:pt>
    <dgm:pt modelId="{DE22DC73-DBB0-4972-93C0-655FC90627DA}" type="pres">
      <dgm:prSet presAssocID="{B925F13F-8141-4921-ADEC-63120F71C5FB}" presName="composite" presStyleCnt="0"/>
      <dgm:spPr/>
    </dgm:pt>
    <dgm:pt modelId="{7BA02778-0CB5-45C8-AF2A-0B04A32D10AC}" type="pres">
      <dgm:prSet presAssocID="{B925F13F-8141-4921-ADEC-63120F71C5FB}" presName="L" presStyleLbl="solidFgAcc1" presStyleIdx="2" presStyleCnt="3">
        <dgm:presLayoutVars>
          <dgm:chMax val="0"/>
          <dgm:chPref val="0"/>
        </dgm:presLayoutVars>
      </dgm:prSet>
      <dgm:spPr/>
    </dgm:pt>
    <dgm:pt modelId="{C5B3C699-6D37-4A95-BA95-3E571C10ED19}" type="pres">
      <dgm:prSet presAssocID="{B925F13F-8141-4921-ADEC-63120F71C5FB}" presName="parTx" presStyleLbl="alignNode1" presStyleIdx="2" presStyleCnt="3">
        <dgm:presLayoutVars>
          <dgm:chMax val="0"/>
          <dgm:chPref val="0"/>
          <dgm:bulletEnabled val="1"/>
        </dgm:presLayoutVars>
      </dgm:prSet>
      <dgm:spPr/>
    </dgm:pt>
    <dgm:pt modelId="{C5DB0670-FEC0-4D3C-8C05-84B670295655}" type="pres">
      <dgm:prSet presAssocID="{B925F13F-8141-4921-ADEC-63120F71C5FB}" presName="desTx" presStyleLbl="revTx" presStyleIdx="2" presStyleCnt="3">
        <dgm:presLayoutVars>
          <dgm:chMax val="0"/>
          <dgm:chPref val="0"/>
          <dgm:bulletEnabled val="1"/>
        </dgm:presLayoutVars>
      </dgm:prSet>
      <dgm:spPr/>
    </dgm:pt>
    <dgm:pt modelId="{2CE845C2-FEC9-47FA-9D6F-22BCDE89F822}" type="pres">
      <dgm:prSet presAssocID="{B925F13F-8141-4921-ADEC-63120F71C5FB}" presName="EmptyPlaceHolder" presStyleCnt="0"/>
      <dgm:spPr/>
    </dgm:pt>
  </dgm:ptLst>
  <dgm:cxnLst>
    <dgm:cxn modelId="{8C2D6A01-8C2B-4364-A788-8C111F3E1999}" srcId="{B925F13F-8141-4921-ADEC-63120F71C5FB}" destId="{16E80158-18BA-4477-8CEE-ED00C72BEDE4}" srcOrd="0" destOrd="0" parTransId="{8D1DD3C1-1645-471C-BC28-8CC9875E0133}" sibTransId="{B3FE97CE-595F-4C45-8083-C6F423772438}"/>
    <dgm:cxn modelId="{B865180D-A693-4F9B-A41F-3495E4B49C84}" type="presOf" srcId="{16E80158-18BA-4477-8CEE-ED00C72BEDE4}" destId="{C5DB0670-FEC0-4D3C-8C05-84B670295655}" srcOrd="0" destOrd="0" presId="urn:microsoft.com/office/officeart/2016/7/layout/AccentHomeChevronProcess"/>
    <dgm:cxn modelId="{D5B88B35-5B06-4090-A5D3-06C7896DEFE0}" type="presOf" srcId="{4513B6A0-7EAD-4564-A1DE-7400461F57D9}" destId="{6C1FD4A5-23E3-410E-8837-0944232F6F49}" srcOrd="0" destOrd="0" presId="urn:microsoft.com/office/officeart/2016/7/layout/AccentHomeChevronProcess"/>
    <dgm:cxn modelId="{3E46A840-4948-4BD4-A411-21F67797FE21}" type="presOf" srcId="{219EB0E7-3ECD-4B72-B208-86C174944EB8}" destId="{F849FE97-FFC3-4743-8790-514353A87AA4}" srcOrd="0" destOrd="0" presId="urn:microsoft.com/office/officeart/2016/7/layout/AccentHomeChevronProcess"/>
    <dgm:cxn modelId="{ED9F055F-3E86-408D-A7DC-53F7191FC565}" srcId="{25F8BAC8-A571-4181-A29A-179E710C5F63}" destId="{E32050FF-704A-42A7-A13F-607D91EF9E24}" srcOrd="1" destOrd="0" parTransId="{C8E03822-F92A-4E2F-8936-C12F55E6E62F}" sibTransId="{D3A1D3BC-1D23-43BC-ABB8-0654BFBE66E7}"/>
    <dgm:cxn modelId="{FB35684E-EF6C-4648-8635-D9568DD773B9}" type="presOf" srcId="{25F8BAC8-A571-4181-A29A-179E710C5F63}" destId="{CD9F4D76-74ED-43D3-B36D-0303CAFD80D9}" srcOrd="0" destOrd="0" presId="urn:microsoft.com/office/officeart/2016/7/layout/AccentHomeChevronProcess"/>
    <dgm:cxn modelId="{FE87EF74-6810-4F46-BE6B-F4E7B2523217}" srcId="{25F8BAC8-A571-4181-A29A-179E710C5F63}" destId="{4513B6A0-7EAD-4564-A1DE-7400461F57D9}" srcOrd="0" destOrd="0" parTransId="{D3AB7701-57D4-46A7-849A-3AD0A06B145D}" sibTransId="{23F19417-BBBC-4FF5-92A8-612420B8575E}"/>
    <dgm:cxn modelId="{D051CD95-D85D-495B-BAC3-C88C1B2435B9}" type="presOf" srcId="{B925F13F-8141-4921-ADEC-63120F71C5FB}" destId="{C5B3C699-6D37-4A95-BA95-3E571C10ED19}" srcOrd="0" destOrd="0" presId="urn:microsoft.com/office/officeart/2016/7/layout/AccentHomeChevronProcess"/>
    <dgm:cxn modelId="{5E90F6AD-040D-4B31-9528-86CB4D86B193}" srcId="{219EB0E7-3ECD-4B72-B208-86C174944EB8}" destId="{A3A22507-EAF4-4544-BD98-0F33E4B5BE91}" srcOrd="0" destOrd="0" parTransId="{1BBD9F33-0CC9-4D9D-A143-CF6FA585EFB5}" sibTransId="{0A987CD1-EEF0-45F1-B07B-1955FA094B1C}"/>
    <dgm:cxn modelId="{FC3CF1BA-B221-4EA2-B243-74B085B027D2}" srcId="{2CBE701D-07CA-4CDD-BFEF-5210CDD1EDB1}" destId="{25F8BAC8-A571-4181-A29A-179E710C5F63}" srcOrd="1" destOrd="0" parTransId="{2C369FF8-4CFD-46CC-8E87-918F100BAFB8}" sibTransId="{A032AC41-AD54-4080-A607-92CBAE55E8A4}"/>
    <dgm:cxn modelId="{EFB1A0D0-DDE9-498C-952A-64DB79BCC96A}" srcId="{2CBE701D-07CA-4CDD-BFEF-5210CDD1EDB1}" destId="{219EB0E7-3ECD-4B72-B208-86C174944EB8}" srcOrd="0" destOrd="0" parTransId="{9E97C22A-9E6B-4223-B613-842567292230}" sibTransId="{40E96453-800E-4C24-A711-7FC7DCE4046F}"/>
    <dgm:cxn modelId="{5BE93EE1-CA66-4A83-8C3B-0B0DA9BB9661}" srcId="{2CBE701D-07CA-4CDD-BFEF-5210CDD1EDB1}" destId="{B925F13F-8141-4921-ADEC-63120F71C5FB}" srcOrd="2" destOrd="0" parTransId="{8BFE5555-BC6C-4712-A4ED-19B14EE2180F}" sibTransId="{A39A8AA9-2140-4C35-812D-2DAB6B73BCC9}"/>
    <dgm:cxn modelId="{B0A950F1-88E9-4F89-86BB-F57092E3318C}" type="presOf" srcId="{2CBE701D-07CA-4CDD-BFEF-5210CDD1EDB1}" destId="{C43A40C8-9417-412F-8B6F-F86EC8C1EF9E}" srcOrd="0" destOrd="0" presId="urn:microsoft.com/office/officeart/2016/7/layout/AccentHomeChevronProcess"/>
    <dgm:cxn modelId="{0FD44CF9-FDE4-46AF-A1DD-9E4568AAAFED}" type="presOf" srcId="{A3A22507-EAF4-4544-BD98-0F33E4B5BE91}" destId="{41678542-8B2B-42A2-A6B1-7CB66186F764}" srcOrd="0" destOrd="0" presId="urn:microsoft.com/office/officeart/2016/7/layout/AccentHomeChevronProcess"/>
    <dgm:cxn modelId="{C0F1BCFD-8905-4A21-909F-E003B4BD16D4}" type="presOf" srcId="{E32050FF-704A-42A7-A13F-607D91EF9E24}" destId="{6C1FD4A5-23E3-410E-8837-0944232F6F49}" srcOrd="0" destOrd="1" presId="urn:microsoft.com/office/officeart/2016/7/layout/AccentHomeChevronProcess"/>
    <dgm:cxn modelId="{49A3899E-C603-4982-B701-0C0329D65833}" type="presParOf" srcId="{C43A40C8-9417-412F-8B6F-F86EC8C1EF9E}" destId="{C8D63ED4-7FB8-49CB-92C7-DA0917CF2BAC}" srcOrd="0" destOrd="0" presId="urn:microsoft.com/office/officeart/2016/7/layout/AccentHomeChevronProcess"/>
    <dgm:cxn modelId="{D497EEA7-5B2B-4C30-A095-8FBF2A5173BE}" type="presParOf" srcId="{C8D63ED4-7FB8-49CB-92C7-DA0917CF2BAC}" destId="{AE4B27E2-7273-4A07-8523-051AAADCEA1B}" srcOrd="0" destOrd="0" presId="urn:microsoft.com/office/officeart/2016/7/layout/AccentHomeChevronProcess"/>
    <dgm:cxn modelId="{484C2413-BB42-4CCE-A373-B81926E33047}" type="presParOf" srcId="{C8D63ED4-7FB8-49CB-92C7-DA0917CF2BAC}" destId="{F849FE97-FFC3-4743-8790-514353A87AA4}" srcOrd="1" destOrd="0" presId="urn:microsoft.com/office/officeart/2016/7/layout/AccentHomeChevronProcess"/>
    <dgm:cxn modelId="{076DDB56-628F-4CBC-97F9-1BB32969E46B}" type="presParOf" srcId="{C8D63ED4-7FB8-49CB-92C7-DA0917CF2BAC}" destId="{41678542-8B2B-42A2-A6B1-7CB66186F764}" srcOrd="2" destOrd="0" presId="urn:microsoft.com/office/officeart/2016/7/layout/AccentHomeChevronProcess"/>
    <dgm:cxn modelId="{9E88A643-C745-4D84-8952-679AD94485F3}" type="presParOf" srcId="{C8D63ED4-7FB8-49CB-92C7-DA0917CF2BAC}" destId="{E6C5FECC-73E8-4D89-AAEA-8F12923EBF2D}" srcOrd="3" destOrd="0" presId="urn:microsoft.com/office/officeart/2016/7/layout/AccentHomeChevronProcess"/>
    <dgm:cxn modelId="{BBB3E3AF-0C70-434F-AC78-AC91DFB0BF56}" type="presParOf" srcId="{C43A40C8-9417-412F-8B6F-F86EC8C1EF9E}" destId="{B3C537AF-CCE4-45F0-A725-1DC578F0CD15}" srcOrd="1" destOrd="0" presId="urn:microsoft.com/office/officeart/2016/7/layout/AccentHomeChevronProcess"/>
    <dgm:cxn modelId="{4469029C-BBC3-402E-874D-DFB249C57F44}" type="presParOf" srcId="{C43A40C8-9417-412F-8B6F-F86EC8C1EF9E}" destId="{B31C11D5-87C8-4150-B16F-D657BDFB95F2}" srcOrd="2" destOrd="0" presId="urn:microsoft.com/office/officeart/2016/7/layout/AccentHomeChevronProcess"/>
    <dgm:cxn modelId="{B7BECB13-09B6-4946-8E0D-F5E63C6AE20F}" type="presParOf" srcId="{B31C11D5-87C8-4150-B16F-D657BDFB95F2}" destId="{55A68FC9-DF60-4085-AE0F-EBC39D224712}" srcOrd="0" destOrd="0" presId="urn:microsoft.com/office/officeart/2016/7/layout/AccentHomeChevronProcess"/>
    <dgm:cxn modelId="{783EB333-C4FD-4218-92B2-48D5AE307482}" type="presParOf" srcId="{B31C11D5-87C8-4150-B16F-D657BDFB95F2}" destId="{CD9F4D76-74ED-43D3-B36D-0303CAFD80D9}" srcOrd="1" destOrd="0" presId="urn:microsoft.com/office/officeart/2016/7/layout/AccentHomeChevronProcess"/>
    <dgm:cxn modelId="{EE4A3939-86D8-4B94-B506-60561462EE3B}" type="presParOf" srcId="{B31C11D5-87C8-4150-B16F-D657BDFB95F2}" destId="{6C1FD4A5-23E3-410E-8837-0944232F6F49}" srcOrd="2" destOrd="0" presId="urn:microsoft.com/office/officeart/2016/7/layout/AccentHomeChevronProcess"/>
    <dgm:cxn modelId="{BF227DB9-4CF8-4522-9D6D-9101C055F16C}" type="presParOf" srcId="{B31C11D5-87C8-4150-B16F-D657BDFB95F2}" destId="{D8F862FE-B9D9-4C8C-B944-59521258A343}" srcOrd="3" destOrd="0" presId="urn:microsoft.com/office/officeart/2016/7/layout/AccentHomeChevronProcess"/>
    <dgm:cxn modelId="{25B7CA12-1033-4AC7-90FB-DF26D660B822}" type="presParOf" srcId="{C43A40C8-9417-412F-8B6F-F86EC8C1EF9E}" destId="{29818A12-84A8-42C1-A6A0-CDA49592BC55}" srcOrd="3" destOrd="0" presId="urn:microsoft.com/office/officeart/2016/7/layout/AccentHomeChevronProcess"/>
    <dgm:cxn modelId="{9EB90BD5-AA3D-4CDE-943E-A8704F868B09}" type="presParOf" srcId="{C43A40C8-9417-412F-8B6F-F86EC8C1EF9E}" destId="{DE22DC73-DBB0-4972-93C0-655FC90627DA}" srcOrd="4" destOrd="0" presId="urn:microsoft.com/office/officeart/2016/7/layout/AccentHomeChevronProcess"/>
    <dgm:cxn modelId="{3D216179-8263-4628-A33F-B03387351ABB}" type="presParOf" srcId="{DE22DC73-DBB0-4972-93C0-655FC90627DA}" destId="{7BA02778-0CB5-45C8-AF2A-0B04A32D10AC}" srcOrd="0" destOrd="0" presId="urn:microsoft.com/office/officeart/2016/7/layout/AccentHomeChevronProcess"/>
    <dgm:cxn modelId="{9211C3C3-1576-44D0-9EB6-0ED23256C412}" type="presParOf" srcId="{DE22DC73-DBB0-4972-93C0-655FC90627DA}" destId="{C5B3C699-6D37-4A95-BA95-3E571C10ED19}" srcOrd="1" destOrd="0" presId="urn:microsoft.com/office/officeart/2016/7/layout/AccentHomeChevronProcess"/>
    <dgm:cxn modelId="{9EC3C5EF-BBB2-4BCC-93A2-5C05B94E99EE}" type="presParOf" srcId="{DE22DC73-DBB0-4972-93C0-655FC90627DA}" destId="{C5DB0670-FEC0-4D3C-8C05-84B670295655}" srcOrd="2" destOrd="0" presId="urn:microsoft.com/office/officeart/2016/7/layout/AccentHomeChevronProcess"/>
    <dgm:cxn modelId="{81467970-DF32-4919-8EB0-B3C6D5B222B9}" type="presParOf" srcId="{DE22DC73-DBB0-4972-93C0-655FC90627DA}" destId="{2CE845C2-FEC9-47FA-9D6F-22BCDE89F822}" srcOrd="3" destOrd="0" presId="urn:microsoft.com/office/officeart/2016/7/layout/AccentHomeChevro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B27E2-7273-4A07-8523-051AAADCEA1B}">
      <dsp:nvSpPr>
        <dsp:cNvPr id="0" name=""/>
        <dsp:cNvSpPr/>
      </dsp:nvSpPr>
      <dsp:spPr>
        <a:xfrm rot="5400000">
          <a:off x="-475231" y="1003780"/>
          <a:ext cx="1181278" cy="223742"/>
        </a:xfrm>
        <a:prstGeom prst="corner">
          <a:avLst>
            <a:gd name="adj1" fmla="val 1000"/>
            <a:gd name="adj2" fmla="val 1000"/>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849FE97-FFC3-4743-8790-514353A87AA4}">
      <dsp:nvSpPr>
        <dsp:cNvPr id="0" name=""/>
        <dsp:cNvSpPr/>
      </dsp:nvSpPr>
      <dsp:spPr>
        <a:xfrm>
          <a:off x="3536" y="1706290"/>
          <a:ext cx="2796778" cy="393759"/>
        </a:xfrm>
        <a:prstGeom prst="homePlate">
          <a:avLst>
            <a:gd name="adj" fmla="val 25000"/>
          </a:avLst>
        </a:prstGeom>
        <a:solidFill>
          <a:schemeClr val="accent1">
            <a:lumMod val="20000"/>
            <a:lumOff val="8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tx1"/>
              </a:solidFill>
            </a:rPr>
            <a:t>April</a:t>
          </a:r>
          <a:endParaRPr lang="en-US" sz="1300" kern="1200" dirty="0">
            <a:solidFill>
              <a:schemeClr val="tx1"/>
            </a:solidFill>
          </a:endParaRPr>
        </a:p>
      </dsp:txBody>
      <dsp:txXfrm>
        <a:off x="3536" y="1706290"/>
        <a:ext cx="2747558" cy="393759"/>
      </dsp:txXfrm>
    </dsp:sp>
    <dsp:sp modelId="{41678542-8B2B-42A2-A6B1-7CB66186F764}">
      <dsp:nvSpPr>
        <dsp:cNvPr id="0" name=""/>
        <dsp:cNvSpPr/>
      </dsp:nvSpPr>
      <dsp:spPr>
        <a:xfrm>
          <a:off x="227278" y="659257"/>
          <a:ext cx="2270983" cy="652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Outcomes 2021-25 </a:t>
          </a:r>
        </a:p>
        <a:p>
          <a:pPr marL="0" lvl="0" indent="0" algn="l" defTabSz="488950">
            <a:lnSpc>
              <a:spcPct val="90000"/>
            </a:lnSpc>
            <a:spcBef>
              <a:spcPct val="0"/>
            </a:spcBef>
            <a:spcAft>
              <a:spcPct val="35000"/>
            </a:spcAft>
            <a:buNone/>
          </a:pPr>
          <a:r>
            <a:rPr lang="en-US" sz="1100" kern="1200" dirty="0"/>
            <a:t>published</a:t>
          </a:r>
        </a:p>
      </dsp:txBody>
      <dsp:txXfrm>
        <a:off x="227278" y="659257"/>
        <a:ext cx="2270983" cy="652012"/>
      </dsp:txXfrm>
    </dsp:sp>
    <dsp:sp modelId="{55A68FC9-DF60-4085-AE0F-EBC39D224712}">
      <dsp:nvSpPr>
        <dsp:cNvPr id="0" name=""/>
        <dsp:cNvSpPr/>
      </dsp:nvSpPr>
      <dsp:spPr>
        <a:xfrm rot="5400000">
          <a:off x="2237642" y="1003780"/>
          <a:ext cx="1181278" cy="223742"/>
        </a:xfrm>
        <a:prstGeom prst="corner">
          <a:avLst>
            <a:gd name="adj1" fmla="val 1000"/>
            <a:gd name="adj2" fmla="val 1000"/>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D9F4D76-74ED-43D3-B36D-0303CAFD80D9}">
      <dsp:nvSpPr>
        <dsp:cNvPr id="0" name=""/>
        <dsp:cNvSpPr/>
      </dsp:nvSpPr>
      <dsp:spPr>
        <a:xfrm>
          <a:off x="2716410" y="1706290"/>
          <a:ext cx="2796778" cy="393759"/>
        </a:xfrm>
        <a:prstGeom prst="chevron">
          <a:avLst>
            <a:gd name="adj" fmla="val 25000"/>
          </a:avLst>
        </a:prstGeom>
        <a:solidFill>
          <a:schemeClr val="tx1">
            <a:lumMod val="40000"/>
            <a:lumOff val="6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June - July</a:t>
          </a:r>
        </a:p>
      </dsp:txBody>
      <dsp:txXfrm>
        <a:off x="2814850" y="1706290"/>
        <a:ext cx="2599898" cy="393759"/>
      </dsp:txXfrm>
    </dsp:sp>
    <dsp:sp modelId="{6C1FD4A5-23E3-410E-8837-0944232F6F49}">
      <dsp:nvSpPr>
        <dsp:cNvPr id="0" name=""/>
        <dsp:cNvSpPr/>
      </dsp:nvSpPr>
      <dsp:spPr>
        <a:xfrm>
          <a:off x="2940153" y="659257"/>
          <a:ext cx="2270983" cy="652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Share consultation findings</a:t>
          </a:r>
        </a:p>
        <a:p>
          <a:pPr marL="0" lvl="0" indent="0" algn="l" defTabSz="488950">
            <a:lnSpc>
              <a:spcPct val="90000"/>
            </a:lnSpc>
            <a:spcBef>
              <a:spcPct val="0"/>
            </a:spcBef>
            <a:spcAft>
              <a:spcPct val="35000"/>
            </a:spcAft>
            <a:buNone/>
          </a:pPr>
          <a:r>
            <a:rPr lang="en-US" sz="1100" kern="1200" dirty="0"/>
            <a:t>Develop involvement approach</a:t>
          </a:r>
        </a:p>
      </dsp:txBody>
      <dsp:txXfrm>
        <a:off x="2940153" y="659257"/>
        <a:ext cx="2270983" cy="652012"/>
      </dsp:txXfrm>
    </dsp:sp>
    <dsp:sp modelId="{7BA02778-0CB5-45C8-AF2A-0B04A32D10AC}">
      <dsp:nvSpPr>
        <dsp:cNvPr id="0" name=""/>
        <dsp:cNvSpPr/>
      </dsp:nvSpPr>
      <dsp:spPr>
        <a:xfrm rot="5400000">
          <a:off x="4950517" y="1003780"/>
          <a:ext cx="1181278" cy="223742"/>
        </a:xfrm>
        <a:prstGeom prst="corner">
          <a:avLst>
            <a:gd name="adj1" fmla="val 1000"/>
            <a:gd name="adj2" fmla="val 1000"/>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5B3C699-6D37-4A95-BA95-3E571C10ED19}">
      <dsp:nvSpPr>
        <dsp:cNvPr id="0" name=""/>
        <dsp:cNvSpPr/>
      </dsp:nvSpPr>
      <dsp:spPr>
        <a:xfrm>
          <a:off x="5429285" y="1706290"/>
          <a:ext cx="2796778" cy="393759"/>
        </a:xfrm>
        <a:prstGeom prst="chevron">
          <a:avLst>
            <a:gd name="adj" fmla="val 25000"/>
          </a:avLst>
        </a:prstGeom>
        <a:solidFill>
          <a:schemeClr val="accent1">
            <a:lumMod val="60000"/>
            <a:lumOff val="4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August–November</a:t>
          </a:r>
        </a:p>
      </dsp:txBody>
      <dsp:txXfrm>
        <a:off x="5527725" y="1706290"/>
        <a:ext cx="2599898" cy="393759"/>
      </dsp:txXfrm>
    </dsp:sp>
    <dsp:sp modelId="{C5DB0670-FEC0-4D3C-8C05-84B670295655}">
      <dsp:nvSpPr>
        <dsp:cNvPr id="0" name=""/>
        <dsp:cNvSpPr/>
      </dsp:nvSpPr>
      <dsp:spPr>
        <a:xfrm>
          <a:off x="5653027" y="659257"/>
          <a:ext cx="2270983" cy="652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Understanding needs </a:t>
          </a:r>
        </a:p>
        <a:p>
          <a:pPr marL="0" lvl="0" indent="0" algn="l" defTabSz="488950">
            <a:lnSpc>
              <a:spcPct val="90000"/>
            </a:lnSpc>
            <a:spcBef>
              <a:spcPct val="0"/>
            </a:spcBef>
            <a:spcAft>
              <a:spcPct val="35000"/>
            </a:spcAft>
            <a:buNone/>
          </a:pPr>
          <a:r>
            <a:rPr lang="en-US" sz="1100" kern="1200" dirty="0"/>
            <a:t>and </a:t>
          </a:r>
        </a:p>
        <a:p>
          <a:pPr marL="0" lvl="0" indent="0" algn="l" defTabSz="488950">
            <a:lnSpc>
              <a:spcPct val="90000"/>
            </a:lnSpc>
            <a:spcBef>
              <a:spcPct val="0"/>
            </a:spcBef>
            <a:spcAft>
              <a:spcPct val="35000"/>
            </a:spcAft>
            <a:buNone/>
          </a:pPr>
          <a:r>
            <a:rPr lang="en-US" sz="1100" kern="1200" dirty="0"/>
            <a:t>building New Ideas Action Plan </a:t>
          </a:r>
        </a:p>
      </dsp:txBody>
      <dsp:txXfrm>
        <a:off x="5653027" y="659257"/>
        <a:ext cx="2270983" cy="652012"/>
      </dsp:txXfrm>
    </dsp:sp>
  </dsp:spTree>
</dsp:drawing>
</file>

<file path=ppt/diagrams/layout1.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7/16/2021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dirty="0"/>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7/16/2021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dirty="0"/>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knowhow.ncvo.org.uk/organisation/collaboration/coproduction-and-service-user-involvement"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knowhow.ncvo.org.uk/organisation/collaboration/coproduction-and-service-user-involvement"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359D8E-2A04-7648-BB99-EC53D25710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4995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Signpost</a:t>
            </a:r>
          </a:p>
        </p:txBody>
      </p:sp>
      <p:sp>
        <p:nvSpPr>
          <p:cNvPr id="4" name="Slide Number Placeholder 3"/>
          <p:cNvSpPr>
            <a:spLocks noGrp="1"/>
          </p:cNvSpPr>
          <p:nvPr>
            <p:ph type="sldNum" sz="quarter" idx="5"/>
          </p:nvPr>
        </p:nvSpPr>
        <p:spPr/>
        <p:txBody>
          <a:bodyPr/>
          <a:lstStyle/>
          <a:p>
            <a:fld id="{A5359D8E-2A04-7648-BB99-EC53D2571000}" type="slidenum">
              <a:rPr lang="en-US" smtClean="0"/>
              <a:t>19</a:t>
            </a:fld>
            <a:endParaRPr lang="en-US" dirty="0"/>
          </a:p>
        </p:txBody>
      </p:sp>
    </p:spTree>
    <p:extLst>
      <p:ext uri="{BB962C8B-B14F-4D97-AF65-F5344CB8AC3E}">
        <p14:creationId xmlns:p14="http://schemas.microsoft.com/office/powerpoint/2010/main" val="3380764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20</a:t>
            </a:fld>
            <a:endParaRPr lang="en-US" dirty="0"/>
          </a:p>
        </p:txBody>
      </p:sp>
    </p:spTree>
    <p:extLst>
      <p:ext uri="{BB962C8B-B14F-4D97-AF65-F5344CB8AC3E}">
        <p14:creationId xmlns:p14="http://schemas.microsoft.com/office/powerpoint/2010/main" val="3336947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21</a:t>
            </a:fld>
            <a:endParaRPr lang="en-US" dirty="0"/>
          </a:p>
        </p:txBody>
      </p:sp>
    </p:spTree>
    <p:extLst>
      <p:ext uri="{BB962C8B-B14F-4D97-AF65-F5344CB8AC3E}">
        <p14:creationId xmlns:p14="http://schemas.microsoft.com/office/powerpoint/2010/main" val="3032966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Source: </a:t>
            </a:r>
            <a:r>
              <a:rPr lang="en-GB" dirty="0">
                <a:hlinkClick r:id="rId3"/>
              </a:rPr>
              <a:t>Coproduction and service user involvement — NCVO Knowhow</a:t>
            </a:r>
            <a:endParaRPr lang="en-GB" dirty="0"/>
          </a:p>
          <a:p>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22</a:t>
            </a:fld>
            <a:endParaRPr lang="en-US" dirty="0"/>
          </a:p>
        </p:txBody>
      </p:sp>
    </p:spTree>
    <p:extLst>
      <p:ext uri="{BB962C8B-B14F-4D97-AF65-F5344CB8AC3E}">
        <p14:creationId xmlns:p14="http://schemas.microsoft.com/office/powerpoint/2010/main" val="3717323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a:t>
            </a:r>
            <a:r>
              <a:rPr lang="en-GB" dirty="0">
                <a:hlinkClick r:id="rId3"/>
              </a:rPr>
              <a:t>Coproduction and service user involvement — NCVO Knowhow</a:t>
            </a:r>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24</a:t>
            </a:fld>
            <a:endParaRPr lang="en-US" dirty="0"/>
          </a:p>
        </p:txBody>
      </p:sp>
    </p:spTree>
    <p:extLst>
      <p:ext uri="{BB962C8B-B14F-4D97-AF65-F5344CB8AC3E}">
        <p14:creationId xmlns:p14="http://schemas.microsoft.com/office/powerpoint/2010/main" val="3298003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Social issues solved better</a:t>
            </a:r>
          </a:p>
        </p:txBody>
      </p:sp>
      <p:sp>
        <p:nvSpPr>
          <p:cNvPr id="4" name="Slide Number Placeholder 3"/>
          <p:cNvSpPr>
            <a:spLocks noGrp="1"/>
          </p:cNvSpPr>
          <p:nvPr>
            <p:ph type="sldNum" sz="quarter" idx="5"/>
          </p:nvPr>
        </p:nvSpPr>
        <p:spPr/>
        <p:txBody>
          <a:bodyPr/>
          <a:lstStyle/>
          <a:p>
            <a:fld id="{A5359D8E-2A04-7648-BB99-EC53D2571000}" type="slidenum">
              <a:rPr lang="en-US" smtClean="0"/>
              <a:t>26</a:t>
            </a:fld>
            <a:endParaRPr lang="en-US" dirty="0"/>
          </a:p>
        </p:txBody>
      </p:sp>
    </p:spTree>
    <p:extLst>
      <p:ext uri="{BB962C8B-B14F-4D97-AF65-F5344CB8AC3E}">
        <p14:creationId xmlns:p14="http://schemas.microsoft.com/office/powerpoint/2010/main" val="272733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Why doesn’t she leave? TO  Why don’t they stop?</a:t>
            </a:r>
          </a:p>
          <a:p>
            <a:endParaRPr lang="en-GB" dirty="0"/>
          </a:p>
          <a:p>
            <a:r>
              <a:rPr lang="en-GB" dirty="0"/>
              <a:t>Survivors at the centre </a:t>
            </a:r>
          </a:p>
          <a:p>
            <a:endParaRPr lang="en-GB" dirty="0"/>
          </a:p>
          <a:p>
            <a:r>
              <a:rPr lang="en-GB" dirty="0"/>
              <a:t>Why doesn’t she leave? TO  Why don’t they stop?</a:t>
            </a:r>
          </a:p>
        </p:txBody>
      </p:sp>
      <p:sp>
        <p:nvSpPr>
          <p:cNvPr id="4" name="Slide Number Placeholder 3"/>
          <p:cNvSpPr>
            <a:spLocks noGrp="1"/>
          </p:cNvSpPr>
          <p:nvPr>
            <p:ph type="sldNum" sz="quarter" idx="5"/>
          </p:nvPr>
        </p:nvSpPr>
        <p:spPr/>
        <p:txBody>
          <a:bodyPr/>
          <a:lstStyle/>
          <a:p>
            <a:fld id="{A5359D8E-2A04-7648-BB99-EC53D2571000}" type="slidenum">
              <a:rPr lang="en-US" smtClean="0"/>
              <a:t>27</a:t>
            </a:fld>
            <a:endParaRPr lang="en-US" dirty="0"/>
          </a:p>
        </p:txBody>
      </p:sp>
    </p:spTree>
    <p:extLst>
      <p:ext uri="{BB962C8B-B14F-4D97-AF65-F5344CB8AC3E}">
        <p14:creationId xmlns:p14="http://schemas.microsoft.com/office/powerpoint/2010/main" val="2416523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doesn’t she leave? TO  Why don’t they stop?</a:t>
            </a:r>
          </a:p>
        </p:txBody>
      </p:sp>
      <p:sp>
        <p:nvSpPr>
          <p:cNvPr id="4" name="Slide Number Placeholder 3"/>
          <p:cNvSpPr>
            <a:spLocks noGrp="1"/>
          </p:cNvSpPr>
          <p:nvPr>
            <p:ph type="sldNum" sz="quarter" idx="5"/>
          </p:nvPr>
        </p:nvSpPr>
        <p:spPr/>
        <p:txBody>
          <a:bodyPr/>
          <a:lstStyle/>
          <a:p>
            <a:fld id="{A5359D8E-2A04-7648-BB99-EC53D2571000}" type="slidenum">
              <a:rPr lang="en-US" smtClean="0"/>
              <a:t>28</a:t>
            </a:fld>
            <a:endParaRPr lang="en-US" dirty="0"/>
          </a:p>
        </p:txBody>
      </p:sp>
    </p:spTree>
    <p:extLst>
      <p:ext uri="{BB962C8B-B14F-4D97-AF65-F5344CB8AC3E}">
        <p14:creationId xmlns:p14="http://schemas.microsoft.com/office/powerpoint/2010/main" val="1994584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Happy</a:t>
            </a:r>
            <a:r>
              <a:rPr lang="en-GB"/>
              <a:t>, angry, </a:t>
            </a:r>
            <a:r>
              <a:rPr lang="en-GB" dirty="0"/>
              <a:t>excited, confused, energised, tired</a:t>
            </a:r>
          </a:p>
        </p:txBody>
      </p:sp>
      <p:sp>
        <p:nvSpPr>
          <p:cNvPr id="4" name="Slide Number Placeholder 3"/>
          <p:cNvSpPr>
            <a:spLocks noGrp="1"/>
          </p:cNvSpPr>
          <p:nvPr>
            <p:ph type="sldNum" sz="quarter" idx="5"/>
          </p:nvPr>
        </p:nvSpPr>
        <p:spPr/>
        <p:txBody>
          <a:bodyPr/>
          <a:lstStyle/>
          <a:p>
            <a:fld id="{A5359D8E-2A04-7648-BB99-EC53D2571000}" type="slidenum">
              <a:rPr lang="en-US" smtClean="0"/>
              <a:t>30</a:t>
            </a:fld>
            <a:endParaRPr lang="en-US" dirty="0"/>
          </a:p>
        </p:txBody>
      </p:sp>
    </p:spTree>
    <p:extLst>
      <p:ext uri="{BB962C8B-B14F-4D97-AF65-F5344CB8AC3E}">
        <p14:creationId xmlns:p14="http://schemas.microsoft.com/office/powerpoint/2010/main" val="3384139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those of you who are joining the conversation for the first time – welcome – this is a great time to get involved!</a:t>
            </a:r>
          </a:p>
          <a:p>
            <a:endParaRPr lang="en-GB" dirty="0"/>
          </a:p>
          <a:p>
            <a:r>
              <a:rPr lang="en-GB" dirty="0"/>
              <a:t>For those who have already been involved – thanks for all the experiences and views you have shared so far.</a:t>
            </a:r>
          </a:p>
        </p:txBody>
      </p:sp>
      <p:sp>
        <p:nvSpPr>
          <p:cNvPr id="4" name="Slide Number Placeholder 3"/>
          <p:cNvSpPr>
            <a:spLocks noGrp="1"/>
          </p:cNvSpPr>
          <p:nvPr>
            <p:ph type="sldNum" sz="quarter" idx="5"/>
          </p:nvPr>
        </p:nvSpPr>
        <p:spPr/>
        <p:txBody>
          <a:bodyPr/>
          <a:lstStyle/>
          <a:p>
            <a:fld id="{A5359D8E-2A04-7648-BB99-EC53D2571000}" type="slidenum">
              <a:rPr lang="en-US" smtClean="0"/>
              <a:t>33</a:t>
            </a:fld>
            <a:endParaRPr lang="en-US" dirty="0"/>
          </a:p>
        </p:txBody>
      </p:sp>
    </p:spTree>
    <p:extLst>
      <p:ext uri="{BB962C8B-B14F-4D97-AF65-F5344CB8AC3E}">
        <p14:creationId xmlns:p14="http://schemas.microsoft.com/office/powerpoint/2010/main" val="101616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in the process implementing a new approach to EDI. </a:t>
            </a:r>
          </a:p>
          <a:p>
            <a:endParaRPr lang="en-GB" dirty="0"/>
          </a:p>
          <a:p>
            <a:r>
              <a:rPr lang="en-GB" dirty="0"/>
              <a:t>What’s </a:t>
            </a:r>
            <a:r>
              <a:rPr lang="en-GB" b="1" dirty="0"/>
              <a:t>not</a:t>
            </a:r>
            <a:r>
              <a:rPr lang="en-GB" dirty="0"/>
              <a:t> new is our vision of an active Scotland where everyone benefits from sport. And what’s </a:t>
            </a:r>
            <a:r>
              <a:rPr lang="en-GB" b="1" dirty="0"/>
              <a:t>not</a:t>
            </a:r>
            <a:r>
              <a:rPr lang="en-GB" dirty="0"/>
              <a:t> new is out commitment to inclusion underpinning everything we do. </a:t>
            </a:r>
          </a:p>
          <a:p>
            <a:endParaRPr lang="en-GB" dirty="0"/>
          </a:p>
          <a:p>
            <a:r>
              <a:rPr lang="en-GB" dirty="0"/>
              <a:t>What </a:t>
            </a:r>
            <a:r>
              <a:rPr lang="en-GB" b="1" dirty="0"/>
              <a:t>is new </a:t>
            </a:r>
            <a:r>
              <a:rPr lang="en-GB" dirty="0"/>
              <a:t>are these three strands of work. We’ve adopted these because we want sport to be inclusive by design and we want to help us all experience the benefits of equality.  </a:t>
            </a:r>
          </a:p>
          <a:p>
            <a:endParaRPr lang="en-GB" dirty="0"/>
          </a:p>
          <a:p>
            <a:r>
              <a:rPr lang="en-GB" dirty="0"/>
              <a:t>This is transformational, systemic change</a:t>
            </a:r>
          </a:p>
          <a:p>
            <a:endParaRPr lang="en-GB" dirty="0"/>
          </a:p>
          <a:p>
            <a:r>
              <a:rPr lang="en-GB" b="1" dirty="0"/>
              <a:t>Tools, 54% Debias, Experiment</a:t>
            </a:r>
          </a:p>
        </p:txBody>
      </p:sp>
      <p:sp>
        <p:nvSpPr>
          <p:cNvPr id="4" name="Slide Number Placeholder 3"/>
          <p:cNvSpPr>
            <a:spLocks noGrp="1"/>
          </p:cNvSpPr>
          <p:nvPr>
            <p:ph type="sldNum" sz="quarter" idx="5"/>
          </p:nvPr>
        </p:nvSpPr>
        <p:spPr/>
        <p:txBody>
          <a:bodyPr/>
          <a:lstStyle/>
          <a:p>
            <a:fld id="{A5359D8E-2A04-7648-BB99-EC53D2571000}" type="slidenum">
              <a:rPr lang="en-US" smtClean="0"/>
              <a:t>3</a:t>
            </a:fld>
            <a:endParaRPr lang="en-US" dirty="0"/>
          </a:p>
        </p:txBody>
      </p:sp>
    </p:spTree>
    <p:extLst>
      <p:ext uri="{BB962C8B-B14F-4D97-AF65-F5344CB8AC3E}">
        <p14:creationId xmlns:p14="http://schemas.microsoft.com/office/powerpoint/2010/main" val="4074839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Person at the centre of their purpose</a:t>
            </a:r>
          </a:p>
        </p:txBody>
      </p:sp>
      <p:sp>
        <p:nvSpPr>
          <p:cNvPr id="4" name="Slide Number Placeholder 3"/>
          <p:cNvSpPr>
            <a:spLocks noGrp="1"/>
          </p:cNvSpPr>
          <p:nvPr>
            <p:ph type="sldNum" sz="quarter" idx="5"/>
          </p:nvPr>
        </p:nvSpPr>
        <p:spPr/>
        <p:txBody>
          <a:bodyPr/>
          <a:lstStyle/>
          <a:p>
            <a:fld id="{A5359D8E-2A04-7648-BB99-EC53D2571000}" type="slidenum">
              <a:rPr lang="en-US" smtClean="0"/>
              <a:t>34</a:t>
            </a:fld>
            <a:endParaRPr lang="en-US" dirty="0"/>
          </a:p>
        </p:txBody>
      </p:sp>
    </p:spTree>
    <p:extLst>
      <p:ext uri="{BB962C8B-B14F-4D97-AF65-F5344CB8AC3E}">
        <p14:creationId xmlns:p14="http://schemas.microsoft.com/office/powerpoint/2010/main" val="76470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265" marR="0" lvl="0" indent="-342265" algn="l" defTabSz="457200" rtl="0" eaLnBrk="1" fontAlgn="auto" latinLnBrk="0" hangingPunct="1">
              <a:lnSpc>
                <a:spcPct val="100000"/>
              </a:lnSpc>
              <a:spcBef>
                <a:spcPts val="0"/>
              </a:spcBef>
              <a:spcAft>
                <a:spcPts val="0"/>
              </a:spcAft>
              <a:buClrTx/>
              <a:buSzTx/>
              <a:buFont typeface="Arial"/>
              <a:buChar char="•"/>
              <a:tabLst/>
              <a:defRPr/>
            </a:pPr>
            <a:r>
              <a:rPr kumimoji="0" lang="en-US" sz="1400" b="0" i="0" u="none" strike="noStrike" kern="1200" cap="none" spc="0" normalizeH="0" baseline="0" noProof="0" dirty="0">
                <a:ln>
                  <a:noFill/>
                </a:ln>
                <a:solidFill>
                  <a:srgbClr val="030D6F"/>
                </a:solidFill>
                <a:effectLst/>
                <a:uLnTx/>
                <a:uFillTx/>
                <a:latin typeface="Arial"/>
                <a:ea typeface="+mn-ea"/>
                <a:cs typeface="Arial"/>
              </a:rPr>
              <a:t>They address common experiences </a:t>
            </a:r>
            <a:r>
              <a:rPr kumimoji="0" lang="en-US" sz="1400" b="0" i="1" u="none" strike="noStrike" kern="1200" cap="none" spc="0" normalizeH="0" baseline="0" noProof="0" dirty="0">
                <a:ln>
                  <a:noFill/>
                </a:ln>
                <a:solidFill>
                  <a:srgbClr val="030D6F"/>
                </a:solidFill>
                <a:effectLst/>
                <a:uLnTx/>
                <a:uFillTx/>
                <a:latin typeface="Arial"/>
                <a:ea typeface="+mn-ea"/>
                <a:cs typeface="Arial"/>
              </a:rPr>
              <a:t>shared</a:t>
            </a:r>
            <a:r>
              <a:rPr kumimoji="0" lang="en-US" sz="1400" b="0" i="0" u="none" strike="noStrike" kern="1200" cap="none" spc="0" normalizeH="0" baseline="0" noProof="0" dirty="0">
                <a:ln>
                  <a:noFill/>
                </a:ln>
                <a:solidFill>
                  <a:srgbClr val="030D6F"/>
                </a:solidFill>
                <a:effectLst/>
                <a:uLnTx/>
                <a:uFillTx/>
                <a:latin typeface="Arial"/>
                <a:ea typeface="+mn-ea"/>
                <a:cs typeface="Arial"/>
              </a:rPr>
              <a:t> by the four groups. These shared themes and experiences are rooted in their under-representation in sport.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30D6F"/>
              </a:solidFill>
              <a:effectLst/>
              <a:uLnTx/>
              <a:uFillTx/>
              <a:latin typeface="Arial"/>
              <a:ea typeface="+mn-lt"/>
              <a:cs typeface="Arial"/>
            </a:endParaRPr>
          </a:p>
          <a:p>
            <a:pPr marL="342265" marR="0" lvl="0" indent="-342265" algn="l" defTabSz="457200" rtl="0" eaLnBrk="1" fontAlgn="auto" latinLnBrk="0" hangingPunct="1">
              <a:lnSpc>
                <a:spcPct val="100000"/>
              </a:lnSpc>
              <a:spcBef>
                <a:spcPts val="0"/>
              </a:spcBef>
              <a:spcAft>
                <a:spcPts val="0"/>
              </a:spcAft>
              <a:buClrTx/>
              <a:buSzTx/>
              <a:buFont typeface="Arial"/>
              <a:buChar char="•"/>
              <a:tabLst/>
              <a:defRPr/>
            </a:pPr>
            <a:r>
              <a:rPr kumimoji="0" lang="en-US" sz="1400" b="0" i="0" u="none" strike="noStrike" kern="1200" cap="none" spc="0" normalizeH="0" baseline="0" noProof="0" dirty="0">
                <a:ln>
                  <a:noFill/>
                </a:ln>
                <a:solidFill>
                  <a:srgbClr val="030D6F"/>
                </a:solidFill>
                <a:effectLst/>
                <a:uLnTx/>
                <a:uFillTx/>
                <a:latin typeface="Arial"/>
                <a:ea typeface="+mn-ea"/>
                <a:cs typeface="Arial"/>
              </a:rPr>
              <a:t>People are </a:t>
            </a:r>
            <a:r>
              <a:rPr kumimoji="0" lang="en-US" sz="1400" b="1" i="0" u="none" strike="noStrike" kern="1200" cap="none" spc="0" normalizeH="0" baseline="0" noProof="0" dirty="0">
                <a:ln>
                  <a:noFill/>
                </a:ln>
                <a:solidFill>
                  <a:srgbClr val="030D6F"/>
                </a:solidFill>
                <a:effectLst/>
                <a:uLnTx/>
                <a:uFillTx/>
                <a:latin typeface="Arial"/>
                <a:ea typeface="+mn-ea"/>
                <a:cs typeface="Arial"/>
              </a:rPr>
              <a:t>complex</a:t>
            </a:r>
            <a:r>
              <a:rPr kumimoji="0" lang="en-US" sz="1400" b="0" i="0" u="none" strike="noStrike" kern="1200" cap="none" spc="0" normalizeH="0" baseline="0" noProof="0" dirty="0">
                <a:ln>
                  <a:noFill/>
                </a:ln>
                <a:solidFill>
                  <a:srgbClr val="030D6F"/>
                </a:solidFill>
                <a:effectLst/>
                <a:uLnTx/>
                <a:uFillTx/>
                <a:latin typeface="Arial"/>
                <a:ea typeface="+mn-ea"/>
                <a:cs typeface="Arial"/>
              </a:rPr>
              <a:t>. Each of the groups are </a:t>
            </a:r>
            <a:r>
              <a:rPr kumimoji="0" lang="en-US" sz="1400" b="1" i="0" u="none" strike="noStrike" kern="1200" cap="none" spc="0" normalizeH="0" baseline="0" noProof="0" dirty="0">
                <a:ln>
                  <a:noFill/>
                </a:ln>
                <a:solidFill>
                  <a:srgbClr val="030D6F"/>
                </a:solidFill>
                <a:effectLst/>
                <a:uLnTx/>
                <a:uFillTx/>
                <a:latin typeface="Arial"/>
                <a:ea typeface="+mn-ea"/>
                <a:cs typeface="Arial"/>
              </a:rPr>
              <a:t>diverse</a:t>
            </a:r>
            <a:r>
              <a:rPr kumimoji="0" lang="en-US" sz="1400" b="0" i="0" u="none" strike="noStrike" kern="1200" cap="none" spc="0" normalizeH="0" baseline="0" noProof="0" dirty="0">
                <a:ln>
                  <a:noFill/>
                </a:ln>
                <a:solidFill>
                  <a:srgbClr val="030D6F"/>
                </a:solidFill>
                <a:effectLst/>
                <a:uLnTx/>
                <a:uFillTx/>
                <a:latin typeface="Arial"/>
                <a:ea typeface="+mn-ea"/>
                <a:cs typeface="Arial"/>
              </a:rPr>
              <a:t>. The characteristics and experiences within each group also </a:t>
            </a:r>
            <a:r>
              <a:rPr kumimoji="0" lang="en-US" sz="1400" b="1" i="0" u="none" strike="noStrike" kern="1200" cap="none" spc="0" normalizeH="0" baseline="0" noProof="0" dirty="0">
                <a:ln>
                  <a:noFill/>
                </a:ln>
                <a:solidFill>
                  <a:srgbClr val="030D6F"/>
                </a:solidFill>
                <a:effectLst/>
                <a:uLnTx/>
                <a:uFillTx/>
                <a:latin typeface="Arial"/>
                <a:ea typeface="+mn-ea"/>
                <a:cs typeface="Arial"/>
              </a:rPr>
              <a:t>overlap</a:t>
            </a:r>
            <a:r>
              <a:rPr kumimoji="0" lang="en-US" sz="1400" b="0" i="0" u="none" strike="noStrike" kern="1200" cap="none" spc="0" normalizeH="0" baseline="0" noProof="0" dirty="0">
                <a:ln>
                  <a:noFill/>
                </a:ln>
                <a:solidFill>
                  <a:srgbClr val="030D6F"/>
                </a:solidFill>
                <a:effectLst/>
                <a:uLnTx/>
                <a:uFillTx/>
                <a:latin typeface="Arial"/>
                <a:ea typeface="+mn-ea"/>
                <a:cs typeface="Arial"/>
              </a:rPr>
              <a:t>. Looking at common themes helps us navigate this.</a:t>
            </a:r>
          </a:p>
          <a:p>
            <a:pPr marL="742304" marR="0" lvl="1" indent="-342265" algn="l" defTabSz="457200" rtl="0" eaLnBrk="1" fontAlgn="auto" latinLnBrk="0" hangingPunct="1">
              <a:lnSpc>
                <a:spcPct val="100000"/>
              </a:lnSpc>
              <a:spcBef>
                <a:spcPts val="0"/>
              </a:spcBef>
              <a:spcAft>
                <a:spcPts val="0"/>
              </a:spcAft>
              <a:buClrTx/>
              <a:buSzTx/>
              <a:buFont typeface="Arial"/>
              <a:buChar char="•"/>
              <a:tabLst/>
              <a:defRPr/>
            </a:pPr>
            <a:endParaRPr kumimoji="0" lang="en-US" sz="1400" b="0" i="0" u="none" strike="noStrike" kern="1200" cap="none" spc="0" normalizeH="0" baseline="0" noProof="0" dirty="0">
              <a:ln>
                <a:noFill/>
              </a:ln>
              <a:solidFill>
                <a:srgbClr val="030D6F"/>
              </a:solidFill>
              <a:effectLst/>
              <a:uLnTx/>
              <a:uFillTx/>
              <a:latin typeface="Arial"/>
              <a:ea typeface="+mn-ea"/>
              <a:cs typeface="Arial"/>
            </a:endParaRPr>
          </a:p>
          <a:p>
            <a:pPr marL="342265" marR="0" lvl="0" indent="-342265" algn="l" defTabSz="457200" rtl="0" eaLnBrk="1" fontAlgn="auto" latinLnBrk="0" hangingPunct="1">
              <a:lnSpc>
                <a:spcPct val="100000"/>
              </a:lnSpc>
              <a:spcBef>
                <a:spcPts val="0"/>
              </a:spcBef>
              <a:spcAft>
                <a:spcPts val="0"/>
              </a:spcAft>
              <a:buClrTx/>
              <a:buSzTx/>
              <a:buFont typeface="Arial"/>
              <a:buChar char="•"/>
              <a:tabLst/>
              <a:defRPr/>
            </a:pPr>
            <a:r>
              <a:rPr kumimoji="0" lang="en-US" sz="1400" b="0" i="0" u="none" strike="noStrike" kern="1200" cap="none" spc="0" normalizeH="0" baseline="0" noProof="0" dirty="0">
                <a:ln>
                  <a:noFill/>
                </a:ln>
                <a:solidFill>
                  <a:srgbClr val="030D6F"/>
                </a:solidFill>
                <a:effectLst/>
                <a:uLnTx/>
                <a:uFillTx/>
                <a:latin typeface="Arial"/>
                <a:ea typeface="+mn-ea"/>
                <a:cs typeface="Arial"/>
              </a:rPr>
              <a:t>They are </a:t>
            </a:r>
            <a:r>
              <a:rPr kumimoji="0" lang="en-US" sz="1400" b="1" i="0" u="none" strike="noStrike" kern="1200" cap="none" spc="0" normalizeH="0" baseline="0" noProof="0" dirty="0">
                <a:ln>
                  <a:noFill/>
                </a:ln>
                <a:solidFill>
                  <a:srgbClr val="030D6F"/>
                </a:solidFill>
                <a:effectLst/>
                <a:uLnTx/>
                <a:uFillTx/>
                <a:latin typeface="Arial"/>
                <a:ea typeface="+mn-ea"/>
                <a:cs typeface="Arial"/>
              </a:rPr>
              <a:t>high level and person-</a:t>
            </a:r>
            <a:r>
              <a:rPr kumimoji="0" lang="en-US" sz="1400" b="1" i="0" u="none" strike="noStrike" kern="1200" cap="none" spc="0" normalizeH="0" baseline="0" noProof="0" dirty="0" err="1">
                <a:ln>
                  <a:noFill/>
                </a:ln>
                <a:solidFill>
                  <a:srgbClr val="030D6F"/>
                </a:solidFill>
                <a:effectLst/>
                <a:uLnTx/>
                <a:uFillTx/>
                <a:latin typeface="Arial"/>
                <a:ea typeface="+mn-ea"/>
                <a:cs typeface="Arial"/>
              </a:rPr>
              <a:t>centred</a:t>
            </a:r>
            <a:r>
              <a:rPr kumimoji="0" lang="en-US" sz="1400" b="0" i="0" u="none" strike="noStrike" kern="1200" cap="none" spc="0" normalizeH="0" baseline="0" noProof="0" dirty="0">
                <a:ln>
                  <a:noFill/>
                </a:ln>
                <a:solidFill>
                  <a:srgbClr val="030D6F"/>
                </a:solidFill>
                <a:effectLst/>
                <a:uLnTx/>
                <a:uFillTx/>
                <a:latin typeface="Arial"/>
                <a:ea typeface="+mn-ea"/>
                <a:cs typeface="Arial"/>
              </a:rPr>
              <a:t>. This is about giving space – to co-create solutions and to understand needs.</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6</a:t>
            </a:fld>
            <a:endParaRPr lang="en-US" dirty="0"/>
          </a:p>
        </p:txBody>
      </p:sp>
    </p:spTree>
    <p:extLst>
      <p:ext uri="{BB962C8B-B14F-4D97-AF65-F5344CB8AC3E}">
        <p14:creationId xmlns:p14="http://schemas.microsoft.com/office/powerpoint/2010/main" val="118106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Population structure, Gaps in our learning, Impact of </a:t>
            </a:r>
            <a:r>
              <a:rPr lang="en-GB" dirty="0" err="1"/>
              <a:t>Covid</a:t>
            </a:r>
            <a:endParaRPr lang="en-GB" dirty="0"/>
          </a:p>
          <a:p>
            <a:r>
              <a:rPr lang="en-GB" dirty="0"/>
              <a:t>Consultation voices</a:t>
            </a:r>
          </a:p>
        </p:txBody>
      </p:sp>
      <p:sp>
        <p:nvSpPr>
          <p:cNvPr id="4" name="Slide Number Placeholder 3"/>
          <p:cNvSpPr>
            <a:spLocks noGrp="1"/>
          </p:cNvSpPr>
          <p:nvPr>
            <p:ph type="sldNum" sz="quarter" idx="5"/>
          </p:nvPr>
        </p:nvSpPr>
        <p:spPr/>
        <p:txBody>
          <a:bodyPr/>
          <a:lstStyle/>
          <a:p>
            <a:fld id="{A5359D8E-2A04-7648-BB99-EC53D2571000}" type="slidenum">
              <a:rPr lang="en-US" smtClean="0"/>
              <a:t>7</a:t>
            </a:fld>
            <a:endParaRPr lang="en-US" dirty="0"/>
          </a:p>
        </p:txBody>
      </p:sp>
    </p:spTree>
    <p:extLst>
      <p:ext uri="{BB962C8B-B14F-4D97-AF65-F5344CB8AC3E}">
        <p14:creationId xmlns:p14="http://schemas.microsoft.com/office/powerpoint/2010/main" val="3909133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Common experiences that are the result of under-representation</a:t>
            </a:r>
          </a:p>
        </p:txBody>
      </p:sp>
      <p:sp>
        <p:nvSpPr>
          <p:cNvPr id="4" name="Slide Number Placeholder 3"/>
          <p:cNvSpPr>
            <a:spLocks noGrp="1"/>
          </p:cNvSpPr>
          <p:nvPr>
            <p:ph type="sldNum" sz="quarter" idx="5"/>
          </p:nvPr>
        </p:nvSpPr>
        <p:spPr/>
        <p:txBody>
          <a:bodyPr/>
          <a:lstStyle/>
          <a:p>
            <a:fld id="{A5359D8E-2A04-7648-BB99-EC53D2571000}" type="slidenum">
              <a:rPr lang="en-US" smtClean="0"/>
              <a:t>8</a:t>
            </a:fld>
            <a:endParaRPr lang="en-US" dirty="0"/>
          </a:p>
        </p:txBody>
      </p:sp>
    </p:spTree>
    <p:extLst>
      <p:ext uri="{BB962C8B-B14F-4D97-AF65-F5344CB8AC3E}">
        <p14:creationId xmlns:p14="http://schemas.microsoft.com/office/powerpoint/2010/main" val="3562573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359D8E-2A04-7648-BB99-EC53D2571000}" type="slidenum">
              <a:rPr lang="en-US" smtClean="0"/>
              <a:t>9</a:t>
            </a:fld>
            <a:endParaRPr lang="en-US" dirty="0"/>
          </a:p>
        </p:txBody>
      </p:sp>
    </p:spTree>
    <p:extLst>
      <p:ext uri="{BB962C8B-B14F-4D97-AF65-F5344CB8AC3E}">
        <p14:creationId xmlns:p14="http://schemas.microsoft.com/office/powerpoint/2010/main" val="204940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Only one part of our approach to EDI</a:t>
            </a:r>
          </a:p>
          <a:p>
            <a:endParaRPr lang="en-GB" dirty="0">
              <a:cs typeface="Calibri"/>
            </a:endParaRPr>
          </a:p>
          <a:p>
            <a:r>
              <a:rPr lang="en-GB" sz="1200" b="0" i="0" kern="1200" dirty="0">
                <a:solidFill>
                  <a:schemeClr val="tx1"/>
                </a:solidFill>
                <a:effectLst/>
                <a:latin typeface="+mn-lt"/>
                <a:ea typeface="+mn-ea"/>
                <a:cs typeface="+mn-cs"/>
              </a:rPr>
              <a:t>Age, disability, gender reassignment, marriage or civil partnership status, pregnancy and maternity, race, religion or belief, sex, sexual orientation </a:t>
            </a:r>
          </a:p>
          <a:p>
            <a:br>
              <a:rPr lang="en-GB" dirty="0"/>
            </a:br>
            <a:endParaRPr lang="en-GB"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3EE84-05B8-4339-B544-41D81B68B2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159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what happens in practice</a:t>
            </a:r>
          </a:p>
        </p:txBody>
      </p:sp>
      <p:sp>
        <p:nvSpPr>
          <p:cNvPr id="4" name="Slide Number Placeholder 3"/>
          <p:cNvSpPr>
            <a:spLocks noGrp="1"/>
          </p:cNvSpPr>
          <p:nvPr>
            <p:ph type="sldNum" sz="quarter" idx="5"/>
          </p:nvPr>
        </p:nvSpPr>
        <p:spPr/>
        <p:txBody>
          <a:bodyPr/>
          <a:lstStyle/>
          <a:p>
            <a:fld id="{A5359D8E-2A04-7648-BB99-EC53D2571000}" type="slidenum">
              <a:rPr lang="en-US" smtClean="0"/>
              <a:t>16</a:t>
            </a:fld>
            <a:endParaRPr lang="en-US" dirty="0"/>
          </a:p>
        </p:txBody>
      </p:sp>
    </p:spTree>
    <p:extLst>
      <p:ext uri="{BB962C8B-B14F-4D97-AF65-F5344CB8AC3E}">
        <p14:creationId xmlns:p14="http://schemas.microsoft.com/office/powerpoint/2010/main" val="241027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Thinking was reinforced through the consultation</a:t>
            </a:r>
          </a:p>
        </p:txBody>
      </p:sp>
      <p:sp>
        <p:nvSpPr>
          <p:cNvPr id="4" name="Slide Number Placeholder 3"/>
          <p:cNvSpPr>
            <a:spLocks noGrp="1"/>
          </p:cNvSpPr>
          <p:nvPr>
            <p:ph type="sldNum" sz="quarter" idx="5"/>
          </p:nvPr>
        </p:nvSpPr>
        <p:spPr/>
        <p:txBody>
          <a:bodyPr/>
          <a:lstStyle/>
          <a:p>
            <a:fld id="{A5359D8E-2A04-7648-BB99-EC53D2571000}" type="slidenum">
              <a:rPr lang="en-US" smtClean="0"/>
              <a:t>17</a:t>
            </a:fld>
            <a:endParaRPr lang="en-US" dirty="0"/>
          </a:p>
        </p:txBody>
      </p:sp>
    </p:spTree>
    <p:extLst>
      <p:ext uri="{BB962C8B-B14F-4D97-AF65-F5344CB8AC3E}">
        <p14:creationId xmlns:p14="http://schemas.microsoft.com/office/powerpoint/2010/main" val="2493303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chemeClr val="tx1"/>
                </a:solidFill>
              </a:defRPr>
            </a:lvl1pPr>
          </a:lstStyle>
          <a:p>
            <a:pPr lvl="0"/>
            <a:r>
              <a:rPr lang="en-US"/>
              <a:t>Add the title of your presentation here</a:t>
            </a:r>
          </a:p>
        </p:txBody>
      </p:sp>
      <p:grpSp>
        <p:nvGrpSpPr>
          <p:cNvPr id="10" name="Group 9"/>
          <p:cNvGrpSpPr/>
          <p:nvPr userDrawn="1"/>
        </p:nvGrpSpPr>
        <p:grpSpPr>
          <a:xfrm>
            <a:off x="3389891" y="4862023"/>
            <a:ext cx="1874480" cy="238727"/>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12" name="Picture 11" descr="sm_logo_reversed1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57175" y="3732517"/>
            <a:ext cx="3897313" cy="374650"/>
          </a:xfrm>
        </p:spPr>
        <p:txBody>
          <a:bodyPr/>
          <a:lstStyle/>
          <a:p>
            <a:pPr lvl="0"/>
            <a:r>
              <a:rPr lang="en-US"/>
              <a:t>Click to edit Master text styles</a:t>
            </a:r>
          </a:p>
        </p:txBody>
      </p:sp>
    </p:spTree>
    <p:extLst>
      <p:ext uri="{BB962C8B-B14F-4D97-AF65-F5344CB8AC3E}">
        <p14:creationId xmlns:p14="http://schemas.microsoft.com/office/powerpoint/2010/main" val="44675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dirty="0"/>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398366" y="402390"/>
            <a:ext cx="8343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399600" y="4742114"/>
            <a:ext cx="8343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6A7CA-C9D6-4CDD-A107-16B7E0ABEF7E}"/>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343098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360947" y="1636294"/>
            <a:ext cx="4079700" cy="29964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dirty="0"/>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398366" y="402390"/>
            <a:ext cx="8343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399600" y="4742114"/>
            <a:ext cx="8343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74AA856-0F1F-4423-9E5F-27589DAA89FD}"/>
              </a:ext>
            </a:extLst>
          </p:cNvPr>
          <p:cNvSpPr>
            <a:spLocks noGrp="1"/>
          </p:cNvSpPr>
          <p:nvPr>
            <p:ph idx="13"/>
          </p:nvPr>
        </p:nvSpPr>
        <p:spPr>
          <a:xfrm>
            <a:off x="4661666" y="1636294"/>
            <a:ext cx="4079700" cy="2996428"/>
          </a:xfrm>
        </p:spPr>
        <p:txBody>
          <a:bodyPr/>
          <a:lstStyle>
            <a:lvl1pPr>
              <a:defRPr sz="1350" b="1"/>
            </a:lvl1pPr>
            <a:lvl2pPr marL="214313" indent="-214313">
              <a:buFont typeface="Symbol" panose="05050102010706020507" pitchFamily="18" charset="2"/>
              <a:buChar char="-"/>
              <a:defRPr b="0"/>
            </a:lvl2pPr>
            <a:lvl4pPr marL="0" indent="0">
              <a:lnSpc>
                <a:spcPts val="1875"/>
              </a:lnSpc>
              <a:buNone/>
              <a:defRPr sz="1350" b="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Box 10">
            <a:extLst>
              <a:ext uri="{FF2B5EF4-FFF2-40B4-BE49-F238E27FC236}">
                <a16:creationId xmlns:a16="http://schemas.microsoft.com/office/drawing/2014/main" id="{16430FBC-6682-491B-9608-F24595A4975A}"/>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325016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a:xfrm>
            <a:off x="360947" y="673123"/>
            <a:ext cx="4079700" cy="55815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360947" y="1636294"/>
            <a:ext cx="4079700" cy="2996428"/>
          </a:xfrm>
        </p:spPr>
        <p:txBody>
          <a:bodyPr/>
          <a:lstStyle>
            <a:lvl1pPr>
              <a:spcAft>
                <a:spcPts val="900"/>
              </a:spcAft>
              <a:defRPr/>
            </a:lvl1pPr>
            <a:lvl2pPr>
              <a:spcAft>
                <a:spcPts val="900"/>
              </a:spcAft>
              <a:defRPr b="0"/>
            </a:lvl2pPr>
            <a:lvl3pPr>
              <a:defRPr b="1"/>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dirty="0"/>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398366" y="402390"/>
            <a:ext cx="8343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399600" y="4742114"/>
            <a:ext cx="8343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948FFA43-443A-4AC8-84F1-7DAEC3B66059}"/>
              </a:ext>
            </a:extLst>
          </p:cNvPr>
          <p:cNvSpPr>
            <a:spLocks noGrp="1"/>
          </p:cNvSpPr>
          <p:nvPr>
            <p:ph type="pic" sz="quarter" idx="14"/>
          </p:nvPr>
        </p:nvSpPr>
        <p:spPr>
          <a:xfrm>
            <a:off x="4711303" y="672704"/>
            <a:ext cx="4023122" cy="3780000"/>
          </a:xfrm>
        </p:spPr>
        <p:txBody>
          <a:bodyPr anchor="ctr"/>
          <a:lstStyle>
            <a:lvl1pPr algn="ctr">
              <a:defRPr/>
            </a:lvl1pPr>
          </a:lstStyle>
          <a:p>
            <a:r>
              <a:rPr lang="en-US" dirty="0"/>
              <a:t>Click icon to add picture</a:t>
            </a:r>
            <a:endParaRPr lang="en-GB" dirty="0"/>
          </a:p>
        </p:txBody>
      </p:sp>
      <p:sp>
        <p:nvSpPr>
          <p:cNvPr id="11" name="TextBox 10">
            <a:extLst>
              <a:ext uri="{FF2B5EF4-FFF2-40B4-BE49-F238E27FC236}">
                <a16:creationId xmlns:a16="http://schemas.microsoft.com/office/drawing/2014/main" id="{703C2E57-D8B3-4209-98B2-414F82525510}"/>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867341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4">
            <a:lumMod val="10000"/>
            <a:lumOff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lvl1pPr>
              <a:defRPr>
                <a:solidFill>
                  <a:schemeClr val="accent2">
                    <a:lumMod val="75000"/>
                  </a:schemeClr>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360947" y="1636294"/>
            <a:ext cx="7109100" cy="2996428"/>
          </a:xfrm>
        </p:spPr>
        <p:txBody>
          <a:bodyPr/>
          <a:lstStyle>
            <a:lvl1pPr>
              <a:lnSpc>
                <a:spcPts val="2700"/>
              </a:lnSpc>
              <a:defRPr sz="1950" b="1"/>
            </a:lvl1pPr>
            <a:lvl2pPr>
              <a:lnSpc>
                <a:spcPts val="1875"/>
              </a:lnSpc>
              <a:defRPr sz="1800" b="0"/>
            </a:lvl2pPr>
            <a:lvl3pPr marL="135000" indent="-216000">
              <a:lnSpc>
                <a:spcPts val="1875"/>
              </a:lnSpc>
              <a:buFont typeface="Symbol" panose="05050102010706020507" pitchFamily="18" charset="2"/>
              <a:buChar char="-"/>
              <a:defRPr sz="1800" b="0"/>
            </a:lvl3pPr>
            <a:lvl4pPr marL="486000" indent="-216000">
              <a:lnSpc>
                <a:spcPts val="1875"/>
              </a:lnSpc>
              <a:defRPr sz="1800" b="0"/>
            </a:lvl4pPr>
            <a:lvl5pPr marL="756000" indent="-216000">
              <a:lnSpc>
                <a:spcPts val="1875"/>
              </a:lnSpc>
              <a:defRPr sz="18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dirty="0"/>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398366" y="402390"/>
            <a:ext cx="8343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399600" y="4742114"/>
            <a:ext cx="8343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FD9FCBF-8B42-4944-AEF8-D8B040759364}"/>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3803631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Image Slide">
    <p:spTree>
      <p:nvGrpSpPr>
        <p:cNvPr id="1" name=""/>
        <p:cNvGrpSpPr/>
        <p:nvPr/>
      </p:nvGrpSpPr>
      <p:grpSpPr>
        <a:xfrm>
          <a:off x="0" y="0"/>
          <a:ext cx="0" cy="0"/>
          <a:chOff x="0" y="0"/>
          <a:chExt cx="0" cy="0"/>
        </a:xfrm>
      </p:grpSpPr>
      <p:sp>
        <p:nvSpPr>
          <p:cNvPr id="6" name="Title 1" hidden="1">
            <a:extLst>
              <a:ext uri="{FF2B5EF4-FFF2-40B4-BE49-F238E27FC236}">
                <a16:creationId xmlns:a16="http://schemas.microsoft.com/office/drawing/2014/main" id="{2D62CECC-812A-4205-A02D-AE94D686B5AB}"/>
              </a:ext>
            </a:extLst>
          </p:cNvPr>
          <p:cNvSpPr>
            <a:spLocks noGrp="1"/>
          </p:cNvSpPr>
          <p:nvPr>
            <p:ph type="ctrTitle" hasCustomPrompt="1"/>
          </p:nvPr>
        </p:nvSpPr>
        <p:spPr>
          <a:xfrm>
            <a:off x="398860" y="627425"/>
            <a:ext cx="4420297" cy="1006736"/>
          </a:xfrm>
          <a:solidFill>
            <a:schemeClr val="bg1"/>
          </a:solidFill>
        </p:spPr>
        <p:txBody>
          <a:bodyPr wrap="square" lIns="288000" tIns="108000" rIns="108000" bIns="0" anchor="t">
            <a:spAutoFit/>
          </a:bodyPr>
          <a:lstStyle>
            <a:lvl1pPr algn="l">
              <a:lnSpc>
                <a:spcPts val="7020"/>
              </a:lnSpc>
              <a:defRPr sz="5850" baseline="0">
                <a:solidFill>
                  <a:schemeClr val="tx2"/>
                </a:solidFill>
              </a:defRPr>
            </a:lvl1pPr>
          </a:lstStyle>
          <a:p>
            <a:r>
              <a:rPr lang="en-US"/>
              <a:t>Image slide</a:t>
            </a:r>
            <a:endParaRPr lang="en-GB"/>
          </a:p>
        </p:txBody>
      </p:sp>
      <p:sp>
        <p:nvSpPr>
          <p:cNvPr id="3" name="Footer Placeholder 2">
            <a:extLst>
              <a:ext uri="{FF2B5EF4-FFF2-40B4-BE49-F238E27FC236}">
                <a16:creationId xmlns:a16="http://schemas.microsoft.com/office/drawing/2014/main" id="{F4B848F6-73C6-4658-98D9-47526AE87685}"/>
              </a:ext>
            </a:extLst>
          </p:cNvPr>
          <p:cNvSpPr>
            <a:spLocks noGrp="1"/>
          </p:cNvSpPr>
          <p:nvPr>
            <p:ph type="ftr" sz="quarter" idx="11"/>
          </p:nvPr>
        </p:nvSpPr>
        <p:spPr/>
        <p:txBody>
          <a:bodyPr/>
          <a:lstStyle>
            <a:lvl1pPr>
              <a:defRPr>
                <a:solidFill>
                  <a:schemeClr val="bg1"/>
                </a:solidFill>
              </a:defRPr>
            </a:lvl1pPr>
          </a:lstStyle>
          <a:p>
            <a:r>
              <a:rPr lang="en-GB" b="1" dirty="0"/>
              <a:t>Presentation title </a:t>
            </a:r>
            <a:r>
              <a:rPr lang="en-GB" dirty="0"/>
              <a:t>Section name </a:t>
            </a:r>
          </a:p>
        </p:txBody>
      </p:sp>
      <p:sp>
        <p:nvSpPr>
          <p:cNvPr id="4" name="Slide Number Placeholder 3">
            <a:extLst>
              <a:ext uri="{FF2B5EF4-FFF2-40B4-BE49-F238E27FC236}">
                <a16:creationId xmlns:a16="http://schemas.microsoft.com/office/drawing/2014/main" id="{4FAE53A9-9D69-4B48-AB12-DA1CD64FE30B}"/>
              </a:ext>
            </a:extLst>
          </p:cNvPr>
          <p:cNvSpPr>
            <a:spLocks noGrp="1"/>
          </p:cNvSpPr>
          <p:nvPr>
            <p:ph type="sldNum" sz="quarter" idx="12"/>
          </p:nvPr>
        </p:nvSpPr>
        <p:spPr/>
        <p:txBody>
          <a:bodyPr/>
          <a:lstStyle>
            <a:lvl1pPr>
              <a:defRPr>
                <a:solidFill>
                  <a:schemeClr val="bg1"/>
                </a:solidFill>
              </a:defRPr>
            </a:lvl1pPr>
          </a:lstStyle>
          <a:p>
            <a:fld id="{B3D29D02-703E-4631-95A9-4E3B059CE6D1}" type="slidenum">
              <a:rPr lang="en-GB" smtClean="0"/>
              <a:pPr/>
              <a:t>‹#›</a:t>
            </a:fld>
            <a:endParaRPr lang="en-GB" dirty="0"/>
          </a:p>
        </p:txBody>
      </p:sp>
      <p:sp>
        <p:nvSpPr>
          <p:cNvPr id="10" name="Text Placeholder 9">
            <a:extLst>
              <a:ext uri="{FF2B5EF4-FFF2-40B4-BE49-F238E27FC236}">
                <a16:creationId xmlns:a16="http://schemas.microsoft.com/office/drawing/2014/main" id="{D9976E77-B5B7-4FBB-A029-4938F1D8C9B5}"/>
              </a:ext>
            </a:extLst>
          </p:cNvPr>
          <p:cNvSpPr>
            <a:spLocks noGrp="1"/>
          </p:cNvSpPr>
          <p:nvPr>
            <p:ph type="body" sz="quarter" idx="15" hasCustomPrompt="1"/>
          </p:nvPr>
        </p:nvSpPr>
        <p:spPr>
          <a:xfrm>
            <a:off x="398860" y="4781700"/>
            <a:ext cx="2663794" cy="219296"/>
          </a:xfrm>
        </p:spPr>
        <p:txBody>
          <a:bodyPr/>
          <a:lstStyle>
            <a:lvl1pPr>
              <a:lnSpc>
                <a:spcPct val="100000"/>
              </a:lnSpc>
              <a:spcAft>
                <a:spcPts val="0"/>
              </a:spcAft>
              <a:defRPr sz="975" b="1">
                <a:solidFill>
                  <a:schemeClr val="bg1"/>
                </a:solidFill>
              </a:defRPr>
            </a:lvl1pPr>
          </a:lstStyle>
          <a:p>
            <a:pPr lvl="0"/>
            <a:r>
              <a:rPr lang="en-GB"/>
              <a:t>Equality and Human Rights Commission</a:t>
            </a:r>
          </a:p>
        </p:txBody>
      </p:sp>
      <p:sp>
        <p:nvSpPr>
          <p:cNvPr id="12" name="Picture Placeholder 6">
            <a:extLst>
              <a:ext uri="{FF2B5EF4-FFF2-40B4-BE49-F238E27FC236}">
                <a16:creationId xmlns:a16="http://schemas.microsoft.com/office/drawing/2014/main" id="{FE905495-C2B0-4C56-8AAF-84DD989D3C8F}"/>
              </a:ext>
            </a:extLst>
          </p:cNvPr>
          <p:cNvSpPr>
            <a:spLocks noGrp="1"/>
          </p:cNvSpPr>
          <p:nvPr>
            <p:ph type="pic" sz="quarter" idx="16"/>
          </p:nvPr>
        </p:nvSpPr>
        <p:spPr>
          <a:xfrm>
            <a:off x="-3" y="-3345"/>
            <a:ext cx="9153000" cy="5146845"/>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 name="connsiteX0" fmla="*/ 51170 w 7939875"/>
              <a:gd name="connsiteY0" fmla="*/ 0 h 6857994"/>
              <a:gd name="connsiteX1" fmla="*/ 7939875 w 7939875"/>
              <a:gd name="connsiteY1" fmla="*/ 0 h 6857994"/>
              <a:gd name="connsiteX2" fmla="*/ 7939875 w 7939875"/>
              <a:gd name="connsiteY2" fmla="*/ 6857994 h 6857994"/>
              <a:gd name="connsiteX3" fmla="*/ 0 w 7939875"/>
              <a:gd name="connsiteY3" fmla="*/ 6857994 h 6857994"/>
              <a:gd name="connsiteX4" fmla="*/ 51170 w 7939875"/>
              <a:gd name="connsiteY4" fmla="*/ 0 h 6857994"/>
              <a:gd name="connsiteX5" fmla="*/ 342049 w 7939875"/>
              <a:gd name="connsiteY5" fmla="*/ 6322510 h 6857994"/>
              <a:gd name="connsiteX6" fmla="*/ 344123 w 7939875"/>
              <a:gd name="connsiteY6" fmla="*/ 6330137 h 6857994"/>
              <a:gd name="connsiteX7" fmla="*/ 7418574 w 7939875"/>
              <a:gd name="connsiteY7" fmla="*/ 6330115 h 6857994"/>
              <a:gd name="connsiteX8" fmla="*/ 7416850 w 7939875"/>
              <a:gd name="connsiteY8" fmla="*/ 6320096 h 6857994"/>
              <a:gd name="connsiteX9" fmla="*/ 342049 w 7939875"/>
              <a:gd name="connsiteY9" fmla="*/ 6322510 h 6857994"/>
              <a:gd name="connsiteX0" fmla="*/ 0 w 7939875"/>
              <a:gd name="connsiteY0" fmla="*/ 0 h 6862454"/>
              <a:gd name="connsiteX1" fmla="*/ 7939875 w 7939875"/>
              <a:gd name="connsiteY1" fmla="*/ 4460 h 6862454"/>
              <a:gd name="connsiteX2" fmla="*/ 7939875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3533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799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69309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774994"/>
              <a:gd name="connsiteY0" fmla="*/ 0 h 6862454"/>
              <a:gd name="connsiteX1" fmla="*/ 7774994 w 7774994"/>
              <a:gd name="connsiteY1" fmla="*/ 0 h 6862454"/>
              <a:gd name="connsiteX2" fmla="*/ 7769309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72152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57915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58096"/>
              <a:gd name="connsiteY0" fmla="*/ 0 h 6862454"/>
              <a:gd name="connsiteX1" fmla="*/ 7756689 w 7758096"/>
              <a:gd name="connsiteY1" fmla="*/ 0 h 6862454"/>
              <a:gd name="connsiteX2" fmla="*/ 7757915 w 7758096"/>
              <a:gd name="connsiteY2" fmla="*/ 6862454 h 6862454"/>
              <a:gd name="connsiteX3" fmla="*/ 0 w 7758096"/>
              <a:gd name="connsiteY3" fmla="*/ 6862454 h 6862454"/>
              <a:gd name="connsiteX4" fmla="*/ 0 w 7758096"/>
              <a:gd name="connsiteY4" fmla="*/ 0 h 6862454"/>
              <a:gd name="connsiteX5" fmla="*/ 342049 w 7758096"/>
              <a:gd name="connsiteY5" fmla="*/ 6326970 h 6862454"/>
              <a:gd name="connsiteX6" fmla="*/ 344123 w 7758096"/>
              <a:gd name="connsiteY6" fmla="*/ 6334597 h 6862454"/>
              <a:gd name="connsiteX7" fmla="*/ 7418574 w 7758096"/>
              <a:gd name="connsiteY7" fmla="*/ 6334575 h 6862454"/>
              <a:gd name="connsiteX8" fmla="*/ 7416850 w 7758096"/>
              <a:gd name="connsiteY8" fmla="*/ 6324556 h 6862454"/>
              <a:gd name="connsiteX9" fmla="*/ 342049 w 7758096"/>
              <a:gd name="connsiteY9" fmla="*/ 6326970 h 686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8096" h="6862454">
                <a:moveTo>
                  <a:pt x="0" y="0"/>
                </a:moveTo>
                <a:lnTo>
                  <a:pt x="7756689" y="0"/>
                </a:lnTo>
                <a:cubicBezTo>
                  <a:pt x="7755742" y="2287485"/>
                  <a:pt x="7758862" y="4574969"/>
                  <a:pt x="7757915" y="6862454"/>
                </a:cubicBezTo>
                <a:lnTo>
                  <a:pt x="0" y="6862454"/>
                </a:lnTo>
                <a:lnTo>
                  <a:pt x="0" y="0"/>
                </a:lnTo>
                <a:close/>
                <a:moveTo>
                  <a:pt x="342049" y="6326970"/>
                </a:moveTo>
                <a:cubicBezTo>
                  <a:pt x="338537" y="6326694"/>
                  <a:pt x="343363" y="6335355"/>
                  <a:pt x="344123" y="6334597"/>
                </a:cubicBezTo>
                <a:lnTo>
                  <a:pt x="7418574" y="6334575"/>
                </a:lnTo>
                <a:cubicBezTo>
                  <a:pt x="7418613" y="6331870"/>
                  <a:pt x="7416811" y="6327261"/>
                  <a:pt x="7416850" y="6324556"/>
                </a:cubicBezTo>
                <a:lnTo>
                  <a:pt x="342049" y="6326970"/>
                </a:lnTo>
                <a:close/>
              </a:path>
            </a:pathLst>
          </a:custGeom>
          <a:noFill/>
          <a:ln>
            <a:noFill/>
          </a:ln>
        </p:spPr>
        <p:txBody>
          <a:bodyPr anchor="ctr"/>
          <a:lstStyle>
            <a:lvl1pPr algn="ctr">
              <a:defRPr/>
            </a:lvl1pPr>
          </a:lstStyle>
          <a:p>
            <a:r>
              <a:rPr lang="en-US" dirty="0"/>
              <a:t>Click icon to add picture</a:t>
            </a:r>
            <a:endParaRPr lang="en-GB" dirty="0"/>
          </a:p>
        </p:txBody>
      </p:sp>
    </p:spTree>
    <p:extLst>
      <p:ext uri="{BB962C8B-B14F-4D97-AF65-F5344CB8AC3E}">
        <p14:creationId xmlns:p14="http://schemas.microsoft.com/office/powerpoint/2010/main" val="916725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38A9AE-9A68-4CD9-92F1-92E26CD3AD98}"/>
              </a:ext>
            </a:extLst>
          </p:cNvPr>
          <p:cNvSpPr/>
          <p:nvPr userDrawn="1"/>
        </p:nvSpPr>
        <p:spPr>
          <a:xfrm>
            <a:off x="0" y="0"/>
            <a:ext cx="9144000" cy="2510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393492" y="1708877"/>
            <a:ext cx="3834000" cy="1053000"/>
          </a:xfrm>
          <a:solidFill>
            <a:schemeClr val="accent2"/>
          </a:solidFill>
        </p:spPr>
        <p:txBody>
          <a:bodyPr wrap="square" lIns="288000" tIns="108000" rIns="108000" bIns="0" anchor="t">
            <a:noAutofit/>
          </a:bodyPr>
          <a:lstStyle>
            <a:lvl1pPr algn="l">
              <a:lnSpc>
                <a:spcPts val="7020"/>
              </a:lnSpc>
              <a:defRPr sz="5850">
                <a:solidFill>
                  <a:schemeClr val="bg1"/>
                </a:solidFill>
              </a:defRPr>
            </a:lvl1pPr>
          </a:lstStyle>
          <a:p>
            <a:r>
              <a:rPr lang="en-US"/>
              <a:t>Thank you</a:t>
            </a:r>
            <a:endParaRPr lang="en-GB"/>
          </a:p>
        </p:txBody>
      </p:sp>
      <p:sp>
        <p:nvSpPr>
          <p:cNvPr id="14" name="TextBox 13">
            <a:extLst>
              <a:ext uri="{FF2B5EF4-FFF2-40B4-BE49-F238E27FC236}">
                <a16:creationId xmlns:a16="http://schemas.microsoft.com/office/drawing/2014/main" id="{C45D528E-D56B-4B90-B3F0-42DF04AF535F}"/>
              </a:ext>
            </a:extLst>
          </p:cNvPr>
          <p:cNvSpPr txBox="1"/>
          <p:nvPr userDrawn="1"/>
        </p:nvSpPr>
        <p:spPr>
          <a:xfrm>
            <a:off x="5853573" y="4587206"/>
            <a:ext cx="2887579" cy="207749"/>
          </a:xfrm>
          <a:prstGeom prst="rect">
            <a:avLst/>
          </a:prstGeom>
          <a:noFill/>
        </p:spPr>
        <p:txBody>
          <a:bodyPr wrap="square" lIns="0" tIns="0" rIns="0" bIns="0" rtlCol="0">
            <a:spAutoFit/>
          </a:bodyPr>
          <a:lstStyle/>
          <a:p>
            <a:pPr algn="r"/>
            <a:r>
              <a:rPr lang="en-GB" sz="1350" b="1" dirty="0">
                <a:solidFill>
                  <a:schemeClr val="bg1"/>
                </a:solidFill>
              </a:rPr>
              <a:t>equalityhumanrights.com</a:t>
            </a:r>
          </a:p>
        </p:txBody>
      </p:sp>
      <p:sp>
        <p:nvSpPr>
          <p:cNvPr id="5" name="Picture Placeholder 4"/>
          <p:cNvSpPr>
            <a:spLocks noGrp="1"/>
          </p:cNvSpPr>
          <p:nvPr>
            <p:ph type="pic" sz="quarter" idx="14"/>
          </p:nvPr>
        </p:nvSpPr>
        <p:spPr>
          <a:xfrm>
            <a:off x="6412500" y="407700"/>
            <a:ext cx="2330100" cy="596700"/>
          </a:xfrm>
        </p:spPr>
        <p:txBody>
          <a:bodyPr/>
          <a:lstStyle/>
          <a:p>
            <a:r>
              <a:rPr lang="en-US" dirty="0"/>
              <a:t>Click icon to add picture</a:t>
            </a:r>
            <a:endParaRPr lang="en-GB" dirty="0"/>
          </a:p>
        </p:txBody>
      </p:sp>
    </p:spTree>
    <p:extLst>
      <p:ext uri="{BB962C8B-B14F-4D97-AF65-F5344CB8AC3E}">
        <p14:creationId xmlns:p14="http://schemas.microsoft.com/office/powerpoint/2010/main" val="1451328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539553" y="1661634"/>
            <a:ext cx="6450118" cy="584775"/>
          </a:xfrm>
          <a:solidFill>
            <a:srgbClr val="DADAEB"/>
          </a:solidFill>
        </p:spPr>
        <p:txBody>
          <a:bodyPr wrap="none" lIns="180000" anchor="b"/>
          <a:lstStyle>
            <a:lvl1pPr>
              <a:defRPr spc="-150" smtClean="0">
                <a:solidFill>
                  <a:srgbClr val="0A0478"/>
                </a:solidFill>
                <a:latin typeface="Arial Black" pitchFamily="34" charset="0"/>
              </a:defRPr>
            </a:lvl1pPr>
          </a:lstStyle>
          <a:p>
            <a:r>
              <a:rPr lang="en-GB"/>
              <a:t>Click to edit Master title style</a:t>
            </a:r>
          </a:p>
        </p:txBody>
      </p:sp>
      <p:sp>
        <p:nvSpPr>
          <p:cNvPr id="162819" name="Rectangle 3"/>
          <p:cNvSpPr>
            <a:spLocks noGrp="1" noChangeArrowheads="1"/>
          </p:cNvSpPr>
          <p:nvPr>
            <p:ph type="subTitle" idx="1" hasCustomPrompt="1"/>
          </p:nvPr>
        </p:nvSpPr>
        <p:spPr>
          <a:xfrm>
            <a:off x="539554" y="2235803"/>
            <a:ext cx="7059603" cy="461665"/>
          </a:xfrm>
          <a:solidFill>
            <a:srgbClr val="DADAEB"/>
          </a:solidFill>
        </p:spPr>
        <p:txBody>
          <a:bodyPr wrap="none" lIns="180000">
            <a:spAutoFit/>
          </a:bodyPr>
          <a:lstStyle>
            <a:lvl1pPr marL="0" indent="0">
              <a:buFontTx/>
              <a:buNone/>
              <a:defRPr b="1" smtClean="0">
                <a:solidFill>
                  <a:srgbClr val="0A0478"/>
                </a:solidFill>
              </a:defRPr>
            </a:lvl1pPr>
          </a:lstStyle>
          <a:p>
            <a:r>
              <a:rPr lang="en-GB"/>
              <a:t>Click to edit Master subtitle style or delete box</a:t>
            </a:r>
          </a:p>
        </p:txBody>
      </p:sp>
      <p:sp>
        <p:nvSpPr>
          <p:cNvPr id="7" name="Rectangle 6"/>
          <p:cNvSpPr/>
          <p:nvPr userDrawn="1"/>
        </p:nvSpPr>
        <p:spPr>
          <a:xfrm>
            <a:off x="0" y="4462089"/>
            <a:ext cx="9144000" cy="681412"/>
          </a:xfrm>
          <a:prstGeom prst="rect">
            <a:avLst/>
          </a:prstGeom>
          <a:solidFill>
            <a:srgbClr val="211B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1" name="Picture 10" descr="Logo_Strapline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78228" y="4595953"/>
            <a:ext cx="1833174" cy="417947"/>
          </a:xfrm>
          <a:prstGeom prst="rect">
            <a:avLst/>
          </a:prstGeom>
        </p:spPr>
      </p:pic>
      <p:pic>
        <p:nvPicPr>
          <p:cNvPr id="12" name="Picture 11" descr="SportForLif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631" y="4709378"/>
            <a:ext cx="1056398" cy="211101"/>
          </a:xfrm>
          <a:prstGeom prst="rect">
            <a:avLst/>
          </a:prstGeom>
        </p:spPr>
      </p:pic>
    </p:spTree>
    <p:extLst>
      <p:ext uri="{BB962C8B-B14F-4D97-AF65-F5344CB8AC3E}">
        <p14:creationId xmlns:p14="http://schemas.microsoft.com/office/powerpoint/2010/main" val="359257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319"/>
            <a:ext cx="8229600" cy="282959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title"/>
          </p:nvPr>
        </p:nvSpPr>
        <p:spPr bwMode="auto">
          <a:xfrm>
            <a:off x="467545" y="465535"/>
            <a:ext cx="3757073" cy="584775"/>
          </a:xfrm>
          <a:prstGeom prst="rect">
            <a:avLst/>
          </a:prstGeom>
          <a:solidFill>
            <a:srgbClr val="DADAEB"/>
          </a:solidFill>
          <a:ln w="9525">
            <a:noFill/>
            <a:miter lim="800000"/>
            <a:headEnd/>
            <a:tailEnd/>
          </a:ln>
        </p:spPr>
        <p:txBody>
          <a:bodyPr vert="horz" wrap="none" lIns="180000" tIns="45720" rIns="180000" bIns="45720" numCol="1" anchor="t" anchorCtr="0" compatLnSpc="1">
            <a:prstTxWarp prst="textNoShape">
              <a:avLst/>
            </a:prstTxWarp>
            <a:spAutoFit/>
          </a:bodyPr>
          <a:lstStyle/>
          <a:p>
            <a:pPr lvl="0"/>
            <a:r>
              <a:rPr lang="en-US"/>
              <a:t>Click to add title</a:t>
            </a:r>
            <a:endParaRPr lang="en-GB"/>
          </a:p>
        </p:txBody>
      </p:sp>
    </p:spTree>
    <p:extLst>
      <p:ext uri="{BB962C8B-B14F-4D97-AF65-F5344CB8AC3E}">
        <p14:creationId xmlns:p14="http://schemas.microsoft.com/office/powerpoint/2010/main" val="2201609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subheadin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319"/>
            <a:ext cx="8229600" cy="282959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5"/>
          <p:cNvSpPr>
            <a:spLocks noGrp="1"/>
          </p:cNvSpPr>
          <p:nvPr>
            <p:ph type="body" sz="quarter" idx="10" hasCustomPrompt="1"/>
          </p:nvPr>
        </p:nvSpPr>
        <p:spPr>
          <a:xfrm>
            <a:off x="468124" y="862013"/>
            <a:ext cx="2335209" cy="338554"/>
          </a:xfrm>
          <a:solidFill>
            <a:srgbClr val="DADAEB"/>
          </a:solidFill>
        </p:spPr>
        <p:txBody>
          <a:bodyPr wrap="none" lIns="180000" rIns="180000">
            <a:spAutoFit/>
          </a:bodyPr>
          <a:lstStyle>
            <a:lvl1pPr>
              <a:buNone/>
              <a:defRPr sz="1600" baseline="0">
                <a:solidFill>
                  <a:srgbClr val="0A0478"/>
                </a:solidFill>
              </a:defRPr>
            </a:lvl1pPr>
          </a:lstStyle>
          <a:p>
            <a:pPr lvl="0"/>
            <a:r>
              <a:rPr lang="en-US"/>
              <a:t>Click to add sub head</a:t>
            </a:r>
          </a:p>
        </p:txBody>
      </p:sp>
      <p:sp>
        <p:nvSpPr>
          <p:cNvPr id="5" name="Rectangle 2"/>
          <p:cNvSpPr txBox="1">
            <a:spLocks noChangeArrowheads="1"/>
          </p:cNvSpPr>
          <p:nvPr userDrawn="1"/>
        </p:nvSpPr>
        <p:spPr bwMode="auto">
          <a:xfrm>
            <a:off x="467546" y="465535"/>
            <a:ext cx="3757073" cy="584775"/>
          </a:xfrm>
          <a:prstGeom prst="rect">
            <a:avLst/>
          </a:prstGeom>
          <a:solidFill>
            <a:srgbClr val="DADAEB"/>
          </a:solidFill>
          <a:ln w="9525">
            <a:noFill/>
            <a:miter lim="800000"/>
            <a:headEnd/>
            <a:tailEnd/>
          </a:ln>
        </p:spPr>
        <p:txBody>
          <a:bodyPr vert="horz" wrap="none" lIns="180000" tIns="45720" rIns="180000" bIns="45720" numCol="1" anchor="t" anchorCtr="0" compatLnSpc="1">
            <a:prstTxWarp prst="textNoShape">
              <a:avLst/>
            </a:prstTxWarp>
            <a:spAutoFit/>
          </a:bodyPr>
          <a:lstStyle>
            <a:lvl1pPr algn="l" rtl="0" eaLnBrk="0" fontAlgn="base" hangingPunct="0">
              <a:spcBef>
                <a:spcPct val="0"/>
              </a:spcBef>
              <a:spcAft>
                <a:spcPct val="0"/>
              </a:spcAft>
              <a:defRPr sz="3200" b="1" spc="-15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accent2"/>
                </a:solidFill>
                <a:latin typeface="Arial" charset="0"/>
              </a:defRPr>
            </a:lvl6pPr>
            <a:lvl7pPr marL="914400" algn="l" rtl="0" eaLnBrk="1" fontAlgn="base" hangingPunct="1">
              <a:spcBef>
                <a:spcPct val="0"/>
              </a:spcBef>
              <a:spcAft>
                <a:spcPct val="0"/>
              </a:spcAft>
              <a:defRPr sz="3600" b="1">
                <a:solidFill>
                  <a:schemeClr val="accent2"/>
                </a:solidFill>
                <a:latin typeface="Arial" charset="0"/>
              </a:defRPr>
            </a:lvl7pPr>
            <a:lvl8pPr marL="1371600" algn="l" rtl="0" eaLnBrk="1" fontAlgn="base" hangingPunct="1">
              <a:spcBef>
                <a:spcPct val="0"/>
              </a:spcBef>
              <a:spcAft>
                <a:spcPct val="0"/>
              </a:spcAft>
              <a:defRPr sz="3600" b="1">
                <a:solidFill>
                  <a:schemeClr val="accent2"/>
                </a:solidFill>
                <a:latin typeface="Arial" charset="0"/>
              </a:defRPr>
            </a:lvl8pPr>
            <a:lvl9pPr marL="1828800" algn="l" rtl="0" eaLnBrk="1" fontAlgn="base" hangingPunct="1">
              <a:spcBef>
                <a:spcPct val="0"/>
              </a:spcBef>
              <a:spcAft>
                <a:spcPct val="0"/>
              </a:spcAft>
              <a:defRPr sz="3600" b="1">
                <a:solidFill>
                  <a:schemeClr val="accent2"/>
                </a:solidFill>
                <a:latin typeface="Arial" charset="0"/>
              </a:defRPr>
            </a:lvl9pPr>
          </a:lstStyle>
          <a:p>
            <a:r>
              <a:rPr lang="en-US" sz="3200" kern="0" dirty="0"/>
              <a:t>Click to add title</a:t>
            </a:r>
            <a:endParaRPr lang="en-GB" sz="3200" kern="0" dirty="0"/>
          </a:p>
        </p:txBody>
      </p:sp>
    </p:spTree>
    <p:extLst>
      <p:ext uri="{BB962C8B-B14F-4D97-AF65-F5344CB8AC3E}">
        <p14:creationId xmlns:p14="http://schemas.microsoft.com/office/powerpoint/2010/main" val="3898327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5" y="465535"/>
            <a:ext cx="6450118" cy="584775"/>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203313"/>
            <a:ext cx="4038600" cy="291582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3313"/>
            <a:ext cx="4038600" cy="291582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075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ntent with sub head">
    <p:spTree>
      <p:nvGrpSpPr>
        <p:cNvPr id="1" name=""/>
        <p:cNvGrpSpPr/>
        <p:nvPr/>
      </p:nvGrpSpPr>
      <p:grpSpPr>
        <a:xfrm>
          <a:off x="0" y="0"/>
          <a:ext cx="0" cy="0"/>
          <a:chOff x="0" y="0"/>
          <a:chExt cx="0" cy="0"/>
        </a:xfrm>
      </p:grpSpPr>
      <p:sp>
        <p:nvSpPr>
          <p:cNvPr id="2" name="Title 1"/>
          <p:cNvSpPr>
            <a:spLocks noGrp="1"/>
          </p:cNvSpPr>
          <p:nvPr>
            <p:ph type="title"/>
          </p:nvPr>
        </p:nvSpPr>
        <p:spPr>
          <a:xfrm>
            <a:off x="467545" y="465535"/>
            <a:ext cx="6450118" cy="584775"/>
          </a:xfrm>
        </p:spPr>
        <p:txBody>
          <a:bodyPr/>
          <a:lstStyle/>
          <a:p>
            <a:r>
              <a:rPr lang="en-US"/>
              <a:t>Click to edit Master title style</a:t>
            </a:r>
            <a:endParaRPr lang="en-GB"/>
          </a:p>
        </p:txBody>
      </p:sp>
      <p:sp>
        <p:nvSpPr>
          <p:cNvPr id="6" name="Content Placeholder 2"/>
          <p:cNvSpPr>
            <a:spLocks noGrp="1"/>
          </p:cNvSpPr>
          <p:nvPr>
            <p:ph sz="half" idx="1"/>
          </p:nvPr>
        </p:nvSpPr>
        <p:spPr>
          <a:xfrm>
            <a:off x="457200" y="1203313"/>
            <a:ext cx="4038600" cy="291582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3"/>
          <p:cNvSpPr>
            <a:spLocks noGrp="1"/>
          </p:cNvSpPr>
          <p:nvPr>
            <p:ph sz="half" idx="2"/>
          </p:nvPr>
        </p:nvSpPr>
        <p:spPr>
          <a:xfrm>
            <a:off x="4648200" y="1203313"/>
            <a:ext cx="4038600" cy="291582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0" hasCustomPrompt="1"/>
          </p:nvPr>
        </p:nvSpPr>
        <p:spPr>
          <a:xfrm>
            <a:off x="468124" y="862013"/>
            <a:ext cx="2335209" cy="338554"/>
          </a:xfrm>
          <a:solidFill>
            <a:srgbClr val="DADAEB"/>
          </a:solidFill>
        </p:spPr>
        <p:txBody>
          <a:bodyPr wrap="none" lIns="180000" rIns="180000">
            <a:spAutoFit/>
          </a:bodyPr>
          <a:lstStyle>
            <a:lvl1pPr>
              <a:buNone/>
              <a:defRPr sz="1600" baseline="0">
                <a:solidFill>
                  <a:srgbClr val="0A0478"/>
                </a:solidFill>
              </a:defRPr>
            </a:lvl1pPr>
          </a:lstStyle>
          <a:p>
            <a:pPr lvl="0"/>
            <a:r>
              <a:rPr lang="en-US"/>
              <a:t>Click to add sub head</a:t>
            </a:r>
          </a:p>
        </p:txBody>
      </p:sp>
    </p:spTree>
    <p:extLst>
      <p:ext uri="{BB962C8B-B14F-4D97-AF65-F5344CB8AC3E}">
        <p14:creationId xmlns:p14="http://schemas.microsoft.com/office/powerpoint/2010/main" val="800660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5" y="465535"/>
            <a:ext cx="6450118" cy="584775"/>
          </a:xfrm>
        </p:spPr>
        <p:txBody>
          <a:bodyPr/>
          <a:lstStyle/>
          <a:p>
            <a:r>
              <a:rPr lang="en-US"/>
              <a:t>Click to edit Master title style</a:t>
            </a:r>
            <a:endParaRPr lang="en-GB"/>
          </a:p>
        </p:txBody>
      </p:sp>
    </p:spTree>
    <p:extLst>
      <p:ext uri="{BB962C8B-B14F-4D97-AF65-F5344CB8AC3E}">
        <p14:creationId xmlns:p14="http://schemas.microsoft.com/office/powerpoint/2010/main" val="1210879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0" y="4407954"/>
            <a:ext cx="9144000" cy="8100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Tree>
    <p:extLst>
      <p:ext uri="{BB962C8B-B14F-4D97-AF65-F5344CB8AC3E}">
        <p14:creationId xmlns:p14="http://schemas.microsoft.com/office/powerpoint/2010/main" val="254009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539553" y="1661635"/>
            <a:ext cx="6601955" cy="584775"/>
          </a:xfrm>
          <a:solidFill>
            <a:srgbClr val="FFFFFF">
              <a:alpha val="69804"/>
            </a:srgbClr>
          </a:solidFill>
        </p:spPr>
        <p:txBody>
          <a:bodyPr wrap="none" lIns="180000" anchor="b"/>
          <a:lstStyle>
            <a:lvl1pPr>
              <a:defRPr spc="-113" smtClean="0">
                <a:solidFill>
                  <a:srgbClr val="0A0478"/>
                </a:solidFill>
                <a:latin typeface="Arial Black" pitchFamily="34" charset="0"/>
              </a:defRPr>
            </a:lvl1pPr>
          </a:lstStyle>
          <a:p>
            <a:r>
              <a:rPr lang="en-GB"/>
              <a:t>Click to edit Master title style</a:t>
            </a:r>
          </a:p>
        </p:txBody>
      </p:sp>
      <p:sp>
        <p:nvSpPr>
          <p:cNvPr id="4" name="Rectangle 3"/>
          <p:cNvSpPr>
            <a:spLocks noGrp="1" noChangeArrowheads="1"/>
          </p:cNvSpPr>
          <p:nvPr>
            <p:ph type="subTitle" idx="1" hasCustomPrompt="1"/>
          </p:nvPr>
        </p:nvSpPr>
        <p:spPr>
          <a:xfrm>
            <a:off x="539554" y="2245330"/>
            <a:ext cx="7059603" cy="461665"/>
          </a:xfrm>
          <a:solidFill>
            <a:srgbClr val="FFFFFF">
              <a:alpha val="69804"/>
            </a:srgbClr>
          </a:solidFill>
        </p:spPr>
        <p:txBody>
          <a:bodyPr wrap="none" lIns="180000">
            <a:spAutoFit/>
          </a:bodyPr>
          <a:lstStyle>
            <a:lvl1pPr marL="0" indent="0">
              <a:buFontTx/>
              <a:buNone/>
              <a:defRPr b="1" smtClean="0">
                <a:solidFill>
                  <a:srgbClr val="0A0478"/>
                </a:solidFill>
              </a:defRPr>
            </a:lvl1pPr>
          </a:lstStyle>
          <a:p>
            <a:r>
              <a:rPr lang="en-GB"/>
              <a:t>Click to edit Master subtitle style or delete box</a:t>
            </a:r>
          </a:p>
        </p:txBody>
      </p:sp>
    </p:spTree>
    <p:extLst>
      <p:ext uri="{BB962C8B-B14F-4D97-AF65-F5344CB8AC3E}">
        <p14:creationId xmlns:p14="http://schemas.microsoft.com/office/powerpoint/2010/main" val="3477819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sp>
        <p:nvSpPr>
          <p:cNvPr id="7" name="Text Placeholder 6"/>
          <p:cNvSpPr>
            <a:spLocks noGrp="1"/>
          </p:cNvSpPr>
          <p:nvPr>
            <p:ph type="body" sz="quarter" idx="13"/>
          </p:nvPr>
        </p:nvSpPr>
        <p:spPr>
          <a:xfrm>
            <a:off x="115888" y="723900"/>
            <a:ext cx="3887787" cy="261938"/>
          </a:xfrm>
        </p:spPr>
        <p:txBody>
          <a:bodyPr/>
          <a:lstStyle/>
          <a:p>
            <a:pPr lvl="0"/>
            <a:r>
              <a:rPr lang="en-US"/>
              <a:t>Click to edit Master text styles</a:t>
            </a:r>
          </a:p>
        </p:txBody>
      </p:sp>
    </p:spTree>
    <p:extLst>
      <p:ext uri="{BB962C8B-B14F-4D97-AF65-F5344CB8AC3E}">
        <p14:creationId xmlns:p14="http://schemas.microsoft.com/office/powerpoint/2010/main" val="244291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sp>
        <p:nvSpPr>
          <p:cNvPr id="7" name="Text Placeholder 6"/>
          <p:cNvSpPr>
            <a:spLocks noGrp="1"/>
          </p:cNvSpPr>
          <p:nvPr>
            <p:ph type="body" sz="quarter" idx="13"/>
          </p:nvPr>
        </p:nvSpPr>
        <p:spPr>
          <a:xfrm>
            <a:off x="115888" y="723900"/>
            <a:ext cx="3887787" cy="261938"/>
          </a:xfrm>
        </p:spPr>
        <p:txBody>
          <a:bodyPr/>
          <a:lstStyle/>
          <a:p>
            <a:pPr lvl="0"/>
            <a:r>
              <a:rPr lang="en-US"/>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dirty="0"/>
          </a:p>
        </p:txBody>
      </p:sp>
      <p:sp>
        <p:nvSpPr>
          <p:cNvPr id="13" name="Text Placeholder 12"/>
          <p:cNvSpPr>
            <a:spLocks noGrp="1"/>
          </p:cNvSpPr>
          <p:nvPr>
            <p:ph type="body" sz="quarter" idx="13"/>
          </p:nvPr>
        </p:nvSpPr>
        <p:spPr>
          <a:xfrm>
            <a:off x="204788" y="3880918"/>
            <a:ext cx="4576388" cy="350837"/>
          </a:xfrm>
        </p:spPr>
        <p:txBody>
          <a:bodyPr/>
          <a:lstStyle>
            <a:lvl1pPr>
              <a:defRPr b="0"/>
            </a:lvl1pPr>
          </a:lstStyle>
          <a:p>
            <a:pPr lvl="0"/>
            <a:r>
              <a:rPr lang="en-US"/>
              <a:t>Click to edit</a:t>
            </a:r>
          </a:p>
        </p:txBody>
      </p:sp>
      <p:sp>
        <p:nvSpPr>
          <p:cNvPr id="17" name="Title 16"/>
          <p:cNvSpPr>
            <a:spLocks noGrp="1"/>
          </p:cNvSpPr>
          <p:nvPr>
            <p:ph type="title"/>
          </p:nvPr>
        </p:nvSpPr>
        <p:spPr>
          <a:xfrm>
            <a:off x="204788" y="2469270"/>
            <a:ext cx="8229600" cy="857250"/>
          </a:xfrm>
        </p:spPr>
        <p:txBody>
          <a:bodyPr/>
          <a:lstStyle/>
          <a:p>
            <a:r>
              <a:rPr lang="en-US"/>
              <a:t>Click to edit Master title style</a:t>
            </a:r>
          </a:p>
        </p:txBody>
      </p:sp>
      <p:sp>
        <p:nvSpPr>
          <p:cNvPr id="16" name="Text Placeholder 5"/>
          <p:cNvSpPr>
            <a:spLocks noGrp="1"/>
          </p:cNvSpPr>
          <p:nvPr>
            <p:ph type="body" sz="quarter" idx="17" hasCustomPrompt="1"/>
          </p:nvPr>
        </p:nvSpPr>
        <p:spPr>
          <a:xfrm>
            <a:off x="204788" y="3166774"/>
            <a:ext cx="3859212" cy="280987"/>
          </a:xfrm>
        </p:spPr>
        <p:txBody>
          <a:bodyPr/>
          <a:lstStyle>
            <a:lvl2pPr marL="4763" indent="0">
              <a:buNone/>
              <a:defRPr sz="1600">
                <a:solidFill>
                  <a:schemeClr val="bg1">
                    <a:lumMod val="50000"/>
                  </a:schemeClr>
                </a:solidFill>
                <a:latin typeface="Arial"/>
                <a:cs typeface="Arial"/>
              </a:defRPr>
            </a:lvl2pPr>
          </a:lstStyle>
          <a:p>
            <a:pPr lvl="1"/>
            <a:r>
              <a:rPr lang="en-US"/>
              <a:t>Total Responses</a:t>
            </a:r>
          </a:p>
        </p:txBody>
      </p:sp>
      <p:sp>
        <p:nvSpPr>
          <p:cNvPr id="7" name="Text Placeholder 12"/>
          <p:cNvSpPr>
            <a:spLocks noGrp="1"/>
          </p:cNvSpPr>
          <p:nvPr>
            <p:ph type="body" sz="quarter" idx="18"/>
          </p:nvPr>
        </p:nvSpPr>
        <p:spPr>
          <a:xfrm>
            <a:off x="204788" y="4274702"/>
            <a:ext cx="4576388" cy="350837"/>
          </a:xfrm>
        </p:spPr>
        <p:txBody>
          <a:bodyPr/>
          <a:lstStyle>
            <a:lvl1pPr>
              <a:defRPr b="0"/>
            </a:lvl1pPr>
          </a:lstStyle>
          <a:p>
            <a:pPr lvl="0"/>
            <a:r>
              <a:rPr lang="en-US"/>
              <a:t>Click to edit</a:t>
            </a:r>
          </a:p>
        </p:txBody>
      </p:sp>
    </p:spTree>
    <p:extLst>
      <p:ext uri="{BB962C8B-B14F-4D97-AF65-F5344CB8AC3E}">
        <p14:creationId xmlns:p14="http://schemas.microsoft.com/office/powerpoint/2010/main" val="29648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38A9AE-9A68-4CD9-92F1-92E26CD3AD98}"/>
              </a:ext>
            </a:extLst>
          </p:cNvPr>
          <p:cNvSpPr/>
          <p:nvPr userDrawn="1"/>
        </p:nvSpPr>
        <p:spPr>
          <a:xfrm>
            <a:off x="0" y="-24064"/>
            <a:ext cx="9144000" cy="2619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0" name="Rectangle 9">
            <a:extLst>
              <a:ext uri="{FF2B5EF4-FFF2-40B4-BE49-F238E27FC236}">
                <a16:creationId xmlns:a16="http://schemas.microsoft.com/office/drawing/2014/main" id="{8FD9762D-45E2-471A-9D0C-34BBE6F86BC7}"/>
              </a:ext>
            </a:extLst>
          </p:cNvPr>
          <p:cNvSpPr/>
          <p:nvPr userDrawn="1"/>
        </p:nvSpPr>
        <p:spPr>
          <a:xfrm>
            <a:off x="393493" y="3672000"/>
            <a:ext cx="2523716" cy="1053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393492" y="1708879"/>
            <a:ext cx="2592000" cy="1904418"/>
          </a:xfrm>
          <a:solidFill>
            <a:schemeClr val="bg1"/>
          </a:solidFill>
        </p:spPr>
        <p:txBody>
          <a:bodyPr wrap="square" lIns="288000" tIns="108000" rIns="108000" bIns="0" anchor="t">
            <a:spAutoFit/>
          </a:bodyPr>
          <a:lstStyle>
            <a:lvl1pPr algn="l">
              <a:lnSpc>
                <a:spcPts val="7020"/>
              </a:lnSpc>
              <a:defRPr sz="5850">
                <a:solidFill>
                  <a:schemeClr val="tx2"/>
                </a:solidFill>
              </a:defRPr>
            </a:lvl1pPr>
          </a:lstStyle>
          <a:p>
            <a:r>
              <a:rPr lang="en-US"/>
              <a:t>Title of</a:t>
            </a:r>
            <a:endParaRPr lang="en-GB"/>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393492" y="2619000"/>
            <a:ext cx="4482000" cy="1053000"/>
          </a:xfrm>
          <a:solidFill>
            <a:schemeClr val="bg1"/>
          </a:solidFill>
        </p:spPr>
        <p:txBody>
          <a:bodyPr wrap="none" lIns="288000" tIns="108000" rIns="108000" bIns="0"/>
          <a:lstStyle>
            <a:lvl1pPr marL="0" indent="0" algn="l">
              <a:lnSpc>
                <a:spcPts val="7020"/>
              </a:lnSpc>
              <a:spcAft>
                <a:spcPts val="0"/>
              </a:spcAft>
              <a:buNone/>
              <a:defRPr sz="585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a:t>
            </a:r>
            <a:endParaRPr lang="en-GB"/>
          </a:p>
        </p:txBody>
      </p:sp>
      <p:sp>
        <p:nvSpPr>
          <p:cNvPr id="9" name="Text Placeholder 8">
            <a:extLst>
              <a:ext uri="{FF2B5EF4-FFF2-40B4-BE49-F238E27FC236}">
                <a16:creationId xmlns:a16="http://schemas.microsoft.com/office/drawing/2014/main" id="{F89A3E3E-D654-49D1-B228-704BD9D6E356}"/>
              </a:ext>
            </a:extLst>
          </p:cNvPr>
          <p:cNvSpPr>
            <a:spLocks noGrp="1"/>
          </p:cNvSpPr>
          <p:nvPr>
            <p:ph type="body" sz="quarter" idx="13" hasCustomPrompt="1"/>
          </p:nvPr>
        </p:nvSpPr>
        <p:spPr>
          <a:xfrm>
            <a:off x="564356" y="3950901"/>
            <a:ext cx="2267502" cy="740180"/>
          </a:xfrm>
        </p:spPr>
        <p:txBody>
          <a:bodyPr/>
          <a:lstStyle>
            <a:lvl1pPr marL="0" indent="0">
              <a:lnSpc>
                <a:spcPts val="1620"/>
              </a:lnSpc>
              <a:spcBef>
                <a:spcPts val="0"/>
              </a:spcBef>
              <a:spcAft>
                <a:spcPts val="0"/>
              </a:spcAft>
              <a:buNone/>
              <a:defRPr sz="1350">
                <a:solidFill>
                  <a:schemeClr val="tx2"/>
                </a:solidFill>
              </a:defRPr>
            </a:lvl1pPr>
            <a:lvl2pPr marL="0" indent="0">
              <a:lnSpc>
                <a:spcPts val="1620"/>
              </a:lnSpc>
              <a:spcBef>
                <a:spcPts val="0"/>
              </a:spcBef>
              <a:buNone/>
              <a:defRPr sz="1350"/>
            </a:lvl2pPr>
            <a:lvl3pPr marL="0" indent="0">
              <a:lnSpc>
                <a:spcPts val="1620"/>
              </a:lnSpc>
              <a:spcBef>
                <a:spcPts val="0"/>
              </a:spcBef>
              <a:buNone/>
              <a:defRPr sz="1350"/>
            </a:lvl3pPr>
            <a:lvl4pPr marL="0" indent="0">
              <a:lnSpc>
                <a:spcPts val="1620"/>
              </a:lnSpc>
              <a:spcBef>
                <a:spcPts val="0"/>
              </a:spcBef>
              <a:buNone/>
              <a:defRPr sz="1350"/>
            </a:lvl4pPr>
            <a:lvl5pPr marL="0" indent="0">
              <a:lnSpc>
                <a:spcPts val="1620"/>
              </a:lnSpc>
              <a:spcBef>
                <a:spcPts val="0"/>
              </a:spcBef>
              <a:buNone/>
              <a:defRPr sz="1350"/>
            </a:lvl5pPr>
          </a:lstStyle>
          <a:p>
            <a:pPr lvl="0"/>
            <a:r>
              <a:rPr lang="en-US"/>
              <a:t>Presenter name</a:t>
            </a:r>
          </a:p>
          <a:p>
            <a:pPr lvl="0"/>
            <a:r>
              <a:rPr lang="en-US"/>
              <a:t>Job title or organisation in full</a:t>
            </a:r>
          </a:p>
          <a:p>
            <a:pPr lvl="0"/>
            <a:r>
              <a:rPr lang="en-US"/>
              <a:t>DD Month YYYY</a:t>
            </a:r>
          </a:p>
        </p:txBody>
      </p:sp>
      <p:sp>
        <p:nvSpPr>
          <p:cNvPr id="14" name="TextBox 13">
            <a:extLst>
              <a:ext uri="{FF2B5EF4-FFF2-40B4-BE49-F238E27FC236}">
                <a16:creationId xmlns:a16="http://schemas.microsoft.com/office/drawing/2014/main" id="{C45D528E-D56B-4B90-B3F0-42DF04AF535F}"/>
              </a:ext>
            </a:extLst>
          </p:cNvPr>
          <p:cNvSpPr txBox="1"/>
          <p:nvPr userDrawn="1"/>
        </p:nvSpPr>
        <p:spPr>
          <a:xfrm>
            <a:off x="5853573" y="4587206"/>
            <a:ext cx="2887579" cy="207749"/>
          </a:xfrm>
          <a:prstGeom prst="rect">
            <a:avLst/>
          </a:prstGeom>
          <a:noFill/>
        </p:spPr>
        <p:txBody>
          <a:bodyPr wrap="square" lIns="0" tIns="0" rIns="0" bIns="0" rtlCol="0">
            <a:spAutoFit/>
          </a:bodyPr>
          <a:lstStyle/>
          <a:p>
            <a:pPr algn="r"/>
            <a:r>
              <a:rPr lang="en-GB" sz="1350" b="1" dirty="0">
                <a:solidFill>
                  <a:schemeClr val="bg1"/>
                </a:solidFill>
              </a:rPr>
              <a:t>equalityhumanrights.com</a:t>
            </a:r>
          </a:p>
        </p:txBody>
      </p:sp>
      <p:cxnSp>
        <p:nvCxnSpPr>
          <p:cNvPr id="16" name="Straight Connector 15">
            <a:extLst>
              <a:ext uri="{FF2B5EF4-FFF2-40B4-BE49-F238E27FC236}">
                <a16:creationId xmlns:a16="http://schemas.microsoft.com/office/drawing/2014/main" id="{B43600FB-3D67-4519-9FB4-4C8D7BFFFB6C}"/>
              </a:ext>
            </a:extLst>
          </p:cNvPr>
          <p:cNvCxnSpPr/>
          <p:nvPr userDrawn="1"/>
        </p:nvCxnSpPr>
        <p:spPr>
          <a:xfrm>
            <a:off x="559836" y="3856814"/>
            <a:ext cx="1755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icture Placeholder 4"/>
          <p:cNvSpPr>
            <a:spLocks noGrp="1"/>
          </p:cNvSpPr>
          <p:nvPr>
            <p:ph type="pic" sz="quarter" idx="14"/>
          </p:nvPr>
        </p:nvSpPr>
        <p:spPr>
          <a:xfrm>
            <a:off x="6412500" y="407700"/>
            <a:ext cx="2330100" cy="596700"/>
          </a:xfrm>
        </p:spPr>
        <p:txBody>
          <a:bodyPr/>
          <a:lstStyle/>
          <a:p>
            <a:r>
              <a:rPr lang="en-US" dirty="0"/>
              <a:t>Click icon to add picture</a:t>
            </a:r>
            <a:endParaRPr lang="en-GB" dirty="0"/>
          </a:p>
        </p:txBody>
      </p:sp>
    </p:spTree>
    <p:extLst>
      <p:ext uri="{BB962C8B-B14F-4D97-AF65-F5344CB8AC3E}">
        <p14:creationId xmlns:p14="http://schemas.microsoft.com/office/powerpoint/2010/main" val="175811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A">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8B7508-A3A3-4074-85FD-89CFE3FFD498}"/>
              </a:ext>
            </a:extLst>
          </p:cNvPr>
          <p:cNvSpPr/>
          <p:nvPr userDrawn="1"/>
        </p:nvSpPr>
        <p:spPr>
          <a:xfrm>
            <a:off x="0" y="-1"/>
            <a:ext cx="9144000" cy="2626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399599" y="1708878"/>
            <a:ext cx="4590000" cy="1053000"/>
          </a:xfrm>
          <a:solidFill>
            <a:schemeClr val="tx2"/>
          </a:solidFill>
          <a:ln>
            <a:noFill/>
          </a:ln>
        </p:spPr>
        <p:txBody>
          <a:bodyPr wrap="none" lIns="288000" tIns="108000" rIns="0" bIns="144000" anchor="t">
            <a:normAutofit/>
          </a:bodyPr>
          <a:lstStyle>
            <a:lvl1pPr algn="l">
              <a:lnSpc>
                <a:spcPts val="7020"/>
              </a:lnSpc>
              <a:defRPr sz="5850">
                <a:solidFill>
                  <a:schemeClr val="bg1"/>
                </a:solidFill>
              </a:defRPr>
            </a:lvl1pPr>
          </a:lstStyle>
          <a:p>
            <a:r>
              <a:rPr lang="en-US"/>
              <a:t>Divider page</a:t>
            </a:r>
            <a:endParaRPr lang="en-GB"/>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399600" y="2753999"/>
            <a:ext cx="4428000" cy="918001"/>
          </a:xfrm>
          <a:solidFill>
            <a:schemeClr val="tx2"/>
          </a:solidFill>
          <a:ln>
            <a:noFill/>
          </a:ln>
        </p:spPr>
        <p:txBody>
          <a:bodyPr wrap="none" lIns="288000" tIns="108000" rIns="108000" bIns="0">
            <a:normAutofit/>
          </a:bodyPr>
          <a:lstStyle>
            <a:lvl1pPr marL="0" indent="0" algn="l">
              <a:lnSpc>
                <a:spcPts val="5550"/>
              </a:lnSpc>
              <a:spcAft>
                <a:spcPts val="0"/>
              </a:spcAft>
              <a:buNone/>
              <a:defRPr sz="58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lorem ipsum</a:t>
            </a:r>
          </a:p>
        </p:txBody>
      </p:sp>
      <p:sp>
        <p:nvSpPr>
          <p:cNvPr id="15" name="Footer Placeholder 4">
            <a:extLst>
              <a:ext uri="{FF2B5EF4-FFF2-40B4-BE49-F238E27FC236}">
                <a16:creationId xmlns:a16="http://schemas.microsoft.com/office/drawing/2014/main" id="{E806CEBA-92B5-4A88-A06E-6A6F9AF9F91C}"/>
              </a:ext>
            </a:extLst>
          </p:cNvPr>
          <p:cNvSpPr>
            <a:spLocks noGrp="1"/>
          </p:cNvSpPr>
          <p:nvPr>
            <p:ph type="ftr" sz="quarter" idx="11"/>
          </p:nvPr>
        </p:nvSpPr>
        <p:spPr>
          <a:xfrm>
            <a:off x="3869872" y="4794127"/>
            <a:ext cx="4581257" cy="206873"/>
          </a:xfrm>
        </p:spPr>
        <p:txBody>
          <a:bodyPr/>
          <a:lstStyle/>
          <a:p>
            <a:r>
              <a:rPr lang="en-GB" b="1" dirty="0"/>
              <a:t>Presentation title </a:t>
            </a:r>
            <a:r>
              <a:rPr lang="en-GB" dirty="0"/>
              <a:t>Section name </a:t>
            </a:r>
          </a:p>
        </p:txBody>
      </p:sp>
      <p:sp>
        <p:nvSpPr>
          <p:cNvPr id="17" name="Slide Number Placeholder 5">
            <a:extLst>
              <a:ext uri="{FF2B5EF4-FFF2-40B4-BE49-F238E27FC236}">
                <a16:creationId xmlns:a16="http://schemas.microsoft.com/office/drawing/2014/main" id="{AD7021D9-F093-4199-856C-63BB1FACA109}"/>
              </a:ext>
            </a:extLst>
          </p:cNvPr>
          <p:cNvSpPr>
            <a:spLocks noGrp="1"/>
          </p:cNvSpPr>
          <p:nvPr>
            <p:ph type="sldNum" sz="quarter" idx="12"/>
          </p:nvPr>
        </p:nvSpPr>
        <p:spPr>
          <a:xfrm>
            <a:off x="8482199" y="4795200"/>
            <a:ext cx="283796" cy="209826"/>
          </a:xfrm>
        </p:spPr>
        <p:txBody>
          <a:bodyPr/>
          <a:lstStyle/>
          <a:p>
            <a:fld id="{B3D29D02-703E-4631-95A9-4E3B059CE6D1}" type="slidenum">
              <a:rPr lang="en-GB" smtClean="0"/>
              <a:t>‹#›</a:t>
            </a:fld>
            <a:endParaRPr lang="en-GB" dirty="0"/>
          </a:p>
        </p:txBody>
      </p:sp>
      <p:cxnSp>
        <p:nvCxnSpPr>
          <p:cNvPr id="18" name="Straight Connector 17">
            <a:extLst>
              <a:ext uri="{FF2B5EF4-FFF2-40B4-BE49-F238E27FC236}">
                <a16:creationId xmlns:a16="http://schemas.microsoft.com/office/drawing/2014/main" id="{7130B28F-B8D4-48EF-B6E1-5E0F32355B19}"/>
              </a:ext>
            </a:extLst>
          </p:cNvPr>
          <p:cNvCxnSpPr/>
          <p:nvPr userDrawn="1"/>
        </p:nvCxnSpPr>
        <p:spPr>
          <a:xfrm>
            <a:off x="399600" y="4742114"/>
            <a:ext cx="8343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400C27C-0F1B-47C4-957B-0F1F42A97A83}"/>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348918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with 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38A9AE-9A68-4CD9-92F1-92E26CD3AD98}"/>
              </a:ext>
            </a:extLst>
          </p:cNvPr>
          <p:cNvSpPr/>
          <p:nvPr userDrawn="1"/>
        </p:nvSpPr>
        <p:spPr>
          <a:xfrm>
            <a:off x="3227471" y="0"/>
            <a:ext cx="5916529" cy="51434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0" name="Picture Placeholder 6">
            <a:extLst>
              <a:ext uri="{FF2B5EF4-FFF2-40B4-BE49-F238E27FC236}">
                <a16:creationId xmlns:a16="http://schemas.microsoft.com/office/drawing/2014/main" id="{678456FA-F0E9-4DD7-8870-29B134F5B8B4}"/>
              </a:ext>
            </a:extLst>
          </p:cNvPr>
          <p:cNvSpPr>
            <a:spLocks noGrp="1"/>
          </p:cNvSpPr>
          <p:nvPr>
            <p:ph type="pic" sz="quarter" idx="14"/>
          </p:nvPr>
        </p:nvSpPr>
        <p:spPr>
          <a:xfrm>
            <a:off x="3227472" y="0"/>
            <a:ext cx="5916529" cy="5143496"/>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8705" h="6857994">
                <a:moveTo>
                  <a:pt x="0" y="0"/>
                </a:moveTo>
                <a:lnTo>
                  <a:pt x="7888705" y="0"/>
                </a:lnTo>
                <a:lnTo>
                  <a:pt x="7888705" y="6857994"/>
                </a:lnTo>
                <a:lnTo>
                  <a:pt x="0" y="6857994"/>
                </a:lnTo>
                <a:lnTo>
                  <a:pt x="0" y="0"/>
                </a:lnTo>
                <a:close/>
                <a:moveTo>
                  <a:pt x="290879" y="6322510"/>
                </a:moveTo>
                <a:cubicBezTo>
                  <a:pt x="287367" y="6322234"/>
                  <a:pt x="292193" y="6330895"/>
                  <a:pt x="292953" y="6330137"/>
                </a:cubicBezTo>
                <a:lnTo>
                  <a:pt x="7367404" y="6330115"/>
                </a:lnTo>
                <a:cubicBezTo>
                  <a:pt x="7367443" y="6327410"/>
                  <a:pt x="7365641" y="6322801"/>
                  <a:pt x="7365680" y="6320096"/>
                </a:cubicBezTo>
                <a:lnTo>
                  <a:pt x="290879" y="6322510"/>
                </a:lnTo>
                <a:close/>
              </a:path>
            </a:pathLst>
          </a:custGeom>
          <a:noFill/>
          <a:ln>
            <a:noFill/>
          </a:ln>
        </p:spPr>
        <p:txBody>
          <a:bodyPr anchor="ctr"/>
          <a:lstStyle>
            <a:lvl1pPr algn="ctr">
              <a:defRPr>
                <a:solidFill>
                  <a:schemeClr val="bg1"/>
                </a:solidFill>
              </a:defRPr>
            </a:lvl1pPr>
          </a:lstStyle>
          <a:p>
            <a:r>
              <a:rPr lang="en-US" dirty="0"/>
              <a:t>Click icon to add picture</a:t>
            </a:r>
            <a:endParaRPr lang="en-GB"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183032" y="830182"/>
            <a:ext cx="4749916" cy="2268000"/>
          </a:xfrm>
          <a:solidFill>
            <a:schemeClr val="bg1"/>
          </a:solidFill>
          <a:ln>
            <a:noFill/>
          </a:ln>
        </p:spPr>
        <p:txBody>
          <a:bodyPr wrap="square" lIns="288000" tIns="396000" rIns="0" bIns="144000" anchor="t">
            <a:noAutofit/>
          </a:bodyPr>
          <a:lstStyle>
            <a:lvl1pPr marL="0" marR="0" indent="0" algn="l" defTabSz="685800" rtl="0" eaLnBrk="1" fontAlgn="auto" latinLnBrk="0" hangingPunct="1">
              <a:lnSpc>
                <a:spcPts val="7020"/>
              </a:lnSpc>
              <a:spcBef>
                <a:spcPct val="0"/>
              </a:spcBef>
              <a:spcAft>
                <a:spcPts val="0"/>
              </a:spcAft>
              <a:buClrTx/>
              <a:buSzTx/>
              <a:buFontTx/>
              <a:buNone/>
              <a:tabLst/>
              <a:defRPr sz="5850">
                <a:solidFill>
                  <a:schemeClr val="accent2"/>
                </a:solidFill>
              </a:defRPr>
            </a:lvl1pPr>
          </a:lstStyle>
          <a:p>
            <a:pPr marL="0" marR="0" lvl="0" indent="0" algn="l" defTabSz="685800" rtl="0" eaLnBrk="1" fontAlgn="auto" latinLnBrk="0" hangingPunct="1">
              <a:lnSpc>
                <a:spcPts val="7020"/>
              </a:lnSpc>
              <a:spcBef>
                <a:spcPct val="0"/>
              </a:spcBef>
              <a:spcAft>
                <a:spcPts val="0"/>
              </a:spcAft>
              <a:buClrTx/>
              <a:buSzTx/>
              <a:buFontTx/>
              <a:buNone/>
              <a:tabLst/>
              <a:defRPr/>
            </a:pPr>
            <a:r>
              <a:rPr lang="en-US"/>
              <a:t>Divider page </a:t>
            </a:r>
            <a:r>
              <a:rPr lang="en-GB"/>
              <a:t>lorem ipsum</a:t>
            </a:r>
            <a:br>
              <a:rPr lang="en-GB"/>
            </a:br>
            <a:endParaRPr lang="en-GB"/>
          </a:p>
        </p:txBody>
      </p:sp>
      <p:sp>
        <p:nvSpPr>
          <p:cNvPr id="15" name="Footer Placeholder 4">
            <a:extLst>
              <a:ext uri="{FF2B5EF4-FFF2-40B4-BE49-F238E27FC236}">
                <a16:creationId xmlns:a16="http://schemas.microsoft.com/office/drawing/2014/main" id="{E806CEBA-92B5-4A88-A06E-6A6F9AF9F91C}"/>
              </a:ext>
            </a:extLst>
          </p:cNvPr>
          <p:cNvSpPr>
            <a:spLocks noGrp="1"/>
          </p:cNvSpPr>
          <p:nvPr>
            <p:ph type="ftr" sz="quarter" idx="11"/>
          </p:nvPr>
        </p:nvSpPr>
        <p:spPr>
          <a:xfrm>
            <a:off x="3869872" y="4794127"/>
            <a:ext cx="4581257" cy="206873"/>
          </a:xfrm>
        </p:spPr>
        <p:txBody>
          <a:bodyPr/>
          <a:lstStyle>
            <a:lvl1pPr>
              <a:defRPr>
                <a:solidFill>
                  <a:schemeClr val="bg1"/>
                </a:solidFill>
              </a:defRPr>
            </a:lvl1pPr>
          </a:lstStyle>
          <a:p>
            <a:r>
              <a:rPr lang="en-GB" b="1" dirty="0"/>
              <a:t>Presentation title </a:t>
            </a:r>
            <a:r>
              <a:rPr lang="en-GB" dirty="0"/>
              <a:t>Section name </a:t>
            </a:r>
          </a:p>
        </p:txBody>
      </p:sp>
      <p:sp>
        <p:nvSpPr>
          <p:cNvPr id="17" name="Slide Number Placeholder 5">
            <a:extLst>
              <a:ext uri="{FF2B5EF4-FFF2-40B4-BE49-F238E27FC236}">
                <a16:creationId xmlns:a16="http://schemas.microsoft.com/office/drawing/2014/main" id="{AD7021D9-F093-4199-856C-63BB1FACA109}"/>
              </a:ext>
            </a:extLst>
          </p:cNvPr>
          <p:cNvSpPr>
            <a:spLocks noGrp="1"/>
          </p:cNvSpPr>
          <p:nvPr>
            <p:ph type="sldNum" sz="quarter" idx="12"/>
          </p:nvPr>
        </p:nvSpPr>
        <p:spPr>
          <a:xfrm>
            <a:off x="8482199" y="4795200"/>
            <a:ext cx="283796" cy="209826"/>
          </a:xfrm>
        </p:spPr>
        <p:txBody>
          <a:bodyPr/>
          <a:lstStyle>
            <a:lvl1pPr>
              <a:defRPr>
                <a:solidFill>
                  <a:schemeClr val="bg1"/>
                </a:solidFill>
              </a:defRPr>
            </a:lvl1pPr>
          </a:lstStyle>
          <a:p>
            <a:fld id="{B3D29D02-703E-4631-95A9-4E3B059CE6D1}" type="slidenum">
              <a:rPr lang="en-GB" smtClean="0"/>
              <a:pPr/>
              <a:t>‹#›</a:t>
            </a:fld>
            <a:endParaRPr lang="en-GB" dirty="0"/>
          </a:p>
        </p:txBody>
      </p:sp>
      <p:cxnSp>
        <p:nvCxnSpPr>
          <p:cNvPr id="18" name="Straight Connector 17">
            <a:extLst>
              <a:ext uri="{FF2B5EF4-FFF2-40B4-BE49-F238E27FC236}">
                <a16:creationId xmlns:a16="http://schemas.microsoft.com/office/drawing/2014/main" id="{7130B28F-B8D4-48EF-B6E1-5E0F32355B19}"/>
              </a:ext>
            </a:extLst>
          </p:cNvPr>
          <p:cNvCxnSpPr/>
          <p:nvPr userDrawn="1"/>
        </p:nvCxnSpPr>
        <p:spPr>
          <a:xfrm>
            <a:off x="399600" y="4742114"/>
            <a:ext cx="26973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400C27C-0F1B-47C4-957B-0F1F42A97A83}"/>
              </a:ext>
            </a:extLst>
          </p:cNvPr>
          <p:cNvSpPr txBox="1"/>
          <p:nvPr userDrawn="1"/>
        </p:nvSpPr>
        <p:spPr>
          <a:xfrm>
            <a:off x="398523" y="4782402"/>
            <a:ext cx="2854846" cy="150041"/>
          </a:xfrm>
          <a:prstGeom prst="rect">
            <a:avLst/>
          </a:prstGeom>
          <a:noFill/>
        </p:spPr>
        <p:txBody>
          <a:bodyPr wrap="square" lIns="0" tIns="0" rIns="0" bIns="0" rtlCol="0">
            <a:spAutoFit/>
          </a:bodyPr>
          <a:lstStyle/>
          <a:p>
            <a:pPr algn="l"/>
            <a:r>
              <a:rPr lang="en-GB" sz="975" b="1" dirty="0">
                <a:solidFill>
                  <a:schemeClr val="tx2"/>
                </a:solidFill>
              </a:rPr>
              <a:t>Equality and Human Rights Commission</a:t>
            </a:r>
          </a:p>
        </p:txBody>
      </p:sp>
    </p:spTree>
    <p:extLst>
      <p:ext uri="{BB962C8B-B14F-4D97-AF65-F5344CB8AC3E}">
        <p14:creationId xmlns:p14="http://schemas.microsoft.com/office/powerpoint/2010/main" val="117421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Full 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38A9AE-9A68-4CD9-92F1-92E26CD3AD98}"/>
              </a:ext>
            </a:extLst>
          </p:cNvPr>
          <p:cNvSpPr/>
          <p:nvPr userDrawn="1"/>
        </p:nvSpPr>
        <p:spPr>
          <a:xfrm>
            <a:off x="0" y="-3345"/>
            <a:ext cx="9144000" cy="51468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1" name="Picture Placeholder 6">
            <a:extLst>
              <a:ext uri="{FF2B5EF4-FFF2-40B4-BE49-F238E27FC236}">
                <a16:creationId xmlns:a16="http://schemas.microsoft.com/office/drawing/2014/main" id="{F8752851-9890-4F7F-B3A0-71FF150E3BF5}"/>
              </a:ext>
            </a:extLst>
          </p:cNvPr>
          <p:cNvSpPr>
            <a:spLocks noGrp="1"/>
          </p:cNvSpPr>
          <p:nvPr>
            <p:ph type="pic" sz="quarter" idx="16"/>
          </p:nvPr>
        </p:nvSpPr>
        <p:spPr>
          <a:xfrm>
            <a:off x="0" y="-3345"/>
            <a:ext cx="9153000" cy="5146845"/>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 name="connsiteX0" fmla="*/ 51170 w 7939875"/>
              <a:gd name="connsiteY0" fmla="*/ 0 h 6857994"/>
              <a:gd name="connsiteX1" fmla="*/ 7939875 w 7939875"/>
              <a:gd name="connsiteY1" fmla="*/ 0 h 6857994"/>
              <a:gd name="connsiteX2" fmla="*/ 7939875 w 7939875"/>
              <a:gd name="connsiteY2" fmla="*/ 6857994 h 6857994"/>
              <a:gd name="connsiteX3" fmla="*/ 0 w 7939875"/>
              <a:gd name="connsiteY3" fmla="*/ 6857994 h 6857994"/>
              <a:gd name="connsiteX4" fmla="*/ 51170 w 7939875"/>
              <a:gd name="connsiteY4" fmla="*/ 0 h 6857994"/>
              <a:gd name="connsiteX5" fmla="*/ 342049 w 7939875"/>
              <a:gd name="connsiteY5" fmla="*/ 6322510 h 6857994"/>
              <a:gd name="connsiteX6" fmla="*/ 344123 w 7939875"/>
              <a:gd name="connsiteY6" fmla="*/ 6330137 h 6857994"/>
              <a:gd name="connsiteX7" fmla="*/ 7418574 w 7939875"/>
              <a:gd name="connsiteY7" fmla="*/ 6330115 h 6857994"/>
              <a:gd name="connsiteX8" fmla="*/ 7416850 w 7939875"/>
              <a:gd name="connsiteY8" fmla="*/ 6320096 h 6857994"/>
              <a:gd name="connsiteX9" fmla="*/ 342049 w 7939875"/>
              <a:gd name="connsiteY9" fmla="*/ 6322510 h 6857994"/>
              <a:gd name="connsiteX0" fmla="*/ 0 w 7939875"/>
              <a:gd name="connsiteY0" fmla="*/ 0 h 6862454"/>
              <a:gd name="connsiteX1" fmla="*/ 7939875 w 7939875"/>
              <a:gd name="connsiteY1" fmla="*/ 4460 h 6862454"/>
              <a:gd name="connsiteX2" fmla="*/ 7939875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3533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799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69309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774994"/>
              <a:gd name="connsiteY0" fmla="*/ 0 h 6862454"/>
              <a:gd name="connsiteX1" fmla="*/ 7774994 w 7774994"/>
              <a:gd name="connsiteY1" fmla="*/ 0 h 6862454"/>
              <a:gd name="connsiteX2" fmla="*/ 7769309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72152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57915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58096"/>
              <a:gd name="connsiteY0" fmla="*/ 0 h 6862454"/>
              <a:gd name="connsiteX1" fmla="*/ 7756689 w 7758096"/>
              <a:gd name="connsiteY1" fmla="*/ 0 h 6862454"/>
              <a:gd name="connsiteX2" fmla="*/ 7757915 w 7758096"/>
              <a:gd name="connsiteY2" fmla="*/ 6862454 h 6862454"/>
              <a:gd name="connsiteX3" fmla="*/ 0 w 7758096"/>
              <a:gd name="connsiteY3" fmla="*/ 6862454 h 6862454"/>
              <a:gd name="connsiteX4" fmla="*/ 0 w 7758096"/>
              <a:gd name="connsiteY4" fmla="*/ 0 h 6862454"/>
              <a:gd name="connsiteX5" fmla="*/ 342049 w 7758096"/>
              <a:gd name="connsiteY5" fmla="*/ 6326970 h 6862454"/>
              <a:gd name="connsiteX6" fmla="*/ 344123 w 7758096"/>
              <a:gd name="connsiteY6" fmla="*/ 6334597 h 6862454"/>
              <a:gd name="connsiteX7" fmla="*/ 7418574 w 7758096"/>
              <a:gd name="connsiteY7" fmla="*/ 6334575 h 6862454"/>
              <a:gd name="connsiteX8" fmla="*/ 7416850 w 7758096"/>
              <a:gd name="connsiteY8" fmla="*/ 6324556 h 6862454"/>
              <a:gd name="connsiteX9" fmla="*/ 342049 w 7758096"/>
              <a:gd name="connsiteY9" fmla="*/ 6326970 h 686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8096" h="6862454">
                <a:moveTo>
                  <a:pt x="0" y="0"/>
                </a:moveTo>
                <a:lnTo>
                  <a:pt x="7756689" y="0"/>
                </a:lnTo>
                <a:cubicBezTo>
                  <a:pt x="7755742" y="2287485"/>
                  <a:pt x="7758862" y="4574969"/>
                  <a:pt x="7757915" y="6862454"/>
                </a:cubicBezTo>
                <a:lnTo>
                  <a:pt x="0" y="6862454"/>
                </a:lnTo>
                <a:lnTo>
                  <a:pt x="0" y="0"/>
                </a:lnTo>
                <a:close/>
                <a:moveTo>
                  <a:pt x="342049" y="6326970"/>
                </a:moveTo>
                <a:cubicBezTo>
                  <a:pt x="338537" y="6326694"/>
                  <a:pt x="343363" y="6335355"/>
                  <a:pt x="344123" y="6334597"/>
                </a:cubicBezTo>
                <a:lnTo>
                  <a:pt x="7418574" y="6334575"/>
                </a:lnTo>
                <a:cubicBezTo>
                  <a:pt x="7418613" y="6331870"/>
                  <a:pt x="7416811" y="6327261"/>
                  <a:pt x="7416850" y="6324556"/>
                </a:cubicBezTo>
                <a:lnTo>
                  <a:pt x="342049" y="6326970"/>
                </a:lnTo>
                <a:close/>
              </a:path>
            </a:pathLst>
          </a:custGeom>
          <a:noFill/>
          <a:ln>
            <a:noFill/>
          </a:ln>
        </p:spPr>
        <p:txBody>
          <a:bodyPr anchor="ctr"/>
          <a:lstStyle>
            <a:lvl1pPr algn="ctr">
              <a:defRPr/>
            </a:lvl1pPr>
          </a:lstStyle>
          <a:p>
            <a:r>
              <a:rPr lang="en-US" dirty="0"/>
              <a:t>Click icon to add picture</a:t>
            </a:r>
            <a:endParaRPr lang="en-GB"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399599" y="399600"/>
            <a:ext cx="4590000" cy="1053000"/>
          </a:xfrm>
          <a:solidFill>
            <a:schemeClr val="accent2"/>
          </a:solidFill>
          <a:ln>
            <a:noFill/>
          </a:ln>
        </p:spPr>
        <p:txBody>
          <a:bodyPr wrap="none" lIns="288000" tIns="108000" rIns="0" bIns="144000" anchor="t">
            <a:normAutofit/>
          </a:bodyPr>
          <a:lstStyle>
            <a:lvl1pPr algn="l">
              <a:lnSpc>
                <a:spcPts val="7020"/>
              </a:lnSpc>
              <a:defRPr sz="5850">
                <a:solidFill>
                  <a:schemeClr val="bg1"/>
                </a:solidFill>
              </a:defRPr>
            </a:lvl1pPr>
          </a:lstStyle>
          <a:p>
            <a:r>
              <a:rPr lang="en-US"/>
              <a:t>Divider page</a:t>
            </a:r>
            <a:endParaRPr lang="en-GB"/>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399600" y="1444500"/>
            <a:ext cx="4428000" cy="918001"/>
          </a:xfrm>
          <a:solidFill>
            <a:schemeClr val="accent2"/>
          </a:solidFill>
          <a:ln>
            <a:noFill/>
          </a:ln>
        </p:spPr>
        <p:txBody>
          <a:bodyPr wrap="none" lIns="288000" tIns="108000" rIns="108000" bIns="0">
            <a:normAutofit/>
          </a:bodyPr>
          <a:lstStyle>
            <a:lvl1pPr marL="0" indent="0" algn="l">
              <a:lnSpc>
                <a:spcPts val="5550"/>
              </a:lnSpc>
              <a:spcAft>
                <a:spcPts val="0"/>
              </a:spcAft>
              <a:buNone/>
              <a:defRPr sz="58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lorem ipsum</a:t>
            </a:r>
          </a:p>
        </p:txBody>
      </p:sp>
      <p:sp>
        <p:nvSpPr>
          <p:cNvPr id="11" name="Footer Placeholder 2">
            <a:extLst>
              <a:ext uri="{FF2B5EF4-FFF2-40B4-BE49-F238E27FC236}">
                <a16:creationId xmlns:a16="http://schemas.microsoft.com/office/drawing/2014/main" id="{582E5B82-F41C-4EA2-98E1-4D13CAB56062}"/>
              </a:ext>
            </a:extLst>
          </p:cNvPr>
          <p:cNvSpPr>
            <a:spLocks noGrp="1"/>
          </p:cNvSpPr>
          <p:nvPr>
            <p:ph type="ftr" sz="quarter" idx="11"/>
          </p:nvPr>
        </p:nvSpPr>
        <p:spPr>
          <a:xfrm>
            <a:off x="3869872" y="4794127"/>
            <a:ext cx="4581257" cy="206873"/>
          </a:xfrm>
          <a:noFill/>
        </p:spPr>
        <p:txBody>
          <a:bodyPr/>
          <a:lstStyle>
            <a:lvl1pPr>
              <a:defRPr>
                <a:solidFill>
                  <a:schemeClr val="bg1"/>
                </a:solidFill>
              </a:defRPr>
            </a:lvl1pPr>
          </a:lstStyle>
          <a:p>
            <a:r>
              <a:rPr lang="en-GB" b="1" dirty="0"/>
              <a:t>Presentation title </a:t>
            </a:r>
            <a:r>
              <a:rPr lang="en-GB" dirty="0"/>
              <a:t>Section name </a:t>
            </a:r>
          </a:p>
        </p:txBody>
      </p:sp>
      <p:sp>
        <p:nvSpPr>
          <p:cNvPr id="14" name="Slide Number Placeholder 3">
            <a:extLst>
              <a:ext uri="{FF2B5EF4-FFF2-40B4-BE49-F238E27FC236}">
                <a16:creationId xmlns:a16="http://schemas.microsoft.com/office/drawing/2014/main" id="{19D0375A-7D3F-4018-ABC1-7617E58EC833}"/>
              </a:ext>
            </a:extLst>
          </p:cNvPr>
          <p:cNvSpPr>
            <a:spLocks noGrp="1"/>
          </p:cNvSpPr>
          <p:nvPr>
            <p:ph type="sldNum" sz="quarter" idx="12"/>
          </p:nvPr>
        </p:nvSpPr>
        <p:spPr>
          <a:xfrm>
            <a:off x="8482199" y="4795200"/>
            <a:ext cx="283796" cy="209826"/>
          </a:xfrm>
        </p:spPr>
        <p:txBody>
          <a:bodyPr/>
          <a:lstStyle>
            <a:lvl1pPr>
              <a:defRPr>
                <a:solidFill>
                  <a:schemeClr val="bg1"/>
                </a:solidFill>
              </a:defRPr>
            </a:lvl1pPr>
          </a:lstStyle>
          <a:p>
            <a:fld id="{B3D29D02-703E-4631-95A9-4E3B059CE6D1}" type="slidenum">
              <a:rPr lang="en-GB" smtClean="0"/>
              <a:pPr/>
              <a:t>‹#›</a:t>
            </a:fld>
            <a:endParaRPr lang="en-GB" dirty="0"/>
          </a:p>
        </p:txBody>
      </p:sp>
      <p:sp>
        <p:nvSpPr>
          <p:cNvPr id="20" name="Text Placeholder 9">
            <a:extLst>
              <a:ext uri="{FF2B5EF4-FFF2-40B4-BE49-F238E27FC236}">
                <a16:creationId xmlns:a16="http://schemas.microsoft.com/office/drawing/2014/main" id="{8020A74D-468B-46AC-A14D-E9619DC3A33F}"/>
              </a:ext>
            </a:extLst>
          </p:cNvPr>
          <p:cNvSpPr>
            <a:spLocks noGrp="1"/>
          </p:cNvSpPr>
          <p:nvPr>
            <p:ph type="body" sz="quarter" idx="15" hasCustomPrompt="1"/>
          </p:nvPr>
        </p:nvSpPr>
        <p:spPr>
          <a:xfrm>
            <a:off x="398860" y="4781700"/>
            <a:ext cx="2663794" cy="219296"/>
          </a:xfrm>
        </p:spPr>
        <p:txBody>
          <a:bodyPr/>
          <a:lstStyle>
            <a:lvl1pPr>
              <a:lnSpc>
                <a:spcPct val="100000"/>
              </a:lnSpc>
              <a:spcAft>
                <a:spcPts val="0"/>
              </a:spcAft>
              <a:defRPr sz="975" b="1">
                <a:solidFill>
                  <a:schemeClr val="bg1"/>
                </a:solidFill>
              </a:defRPr>
            </a:lvl1pPr>
          </a:lstStyle>
          <a:p>
            <a:pPr lvl="0"/>
            <a:r>
              <a:rPr lang="en-GB"/>
              <a:t>Equality and Human Rights Commission</a:t>
            </a:r>
          </a:p>
        </p:txBody>
      </p:sp>
      <p:sp>
        <p:nvSpPr>
          <p:cNvPr id="8" name="Picture Placeholder 6">
            <a:extLst>
              <a:ext uri="{FF2B5EF4-FFF2-40B4-BE49-F238E27FC236}">
                <a16:creationId xmlns:a16="http://schemas.microsoft.com/office/drawing/2014/main" id="{678456FA-F0E9-4DD7-8870-29B134F5B8B4}"/>
              </a:ext>
            </a:extLst>
          </p:cNvPr>
          <p:cNvSpPr>
            <a:spLocks noGrp="1"/>
          </p:cNvSpPr>
          <p:nvPr>
            <p:ph type="pic" sz="quarter" idx="14"/>
          </p:nvPr>
        </p:nvSpPr>
        <p:spPr>
          <a:xfrm>
            <a:off x="1" y="0"/>
            <a:ext cx="9153000" cy="5143496"/>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8705" h="6857994">
                <a:moveTo>
                  <a:pt x="0" y="0"/>
                </a:moveTo>
                <a:lnTo>
                  <a:pt x="7888705" y="0"/>
                </a:lnTo>
                <a:lnTo>
                  <a:pt x="7888705" y="6857994"/>
                </a:lnTo>
                <a:lnTo>
                  <a:pt x="0" y="6857994"/>
                </a:lnTo>
                <a:lnTo>
                  <a:pt x="0" y="0"/>
                </a:lnTo>
                <a:close/>
                <a:moveTo>
                  <a:pt x="290879" y="6322510"/>
                </a:moveTo>
                <a:cubicBezTo>
                  <a:pt x="287367" y="6322234"/>
                  <a:pt x="292193" y="6330895"/>
                  <a:pt x="292953" y="6330137"/>
                </a:cubicBezTo>
                <a:lnTo>
                  <a:pt x="7367404" y="6330115"/>
                </a:lnTo>
                <a:cubicBezTo>
                  <a:pt x="7367443" y="6327410"/>
                  <a:pt x="7365641" y="6322801"/>
                  <a:pt x="7365680" y="6320096"/>
                </a:cubicBezTo>
                <a:lnTo>
                  <a:pt x="290879" y="6322510"/>
                </a:lnTo>
                <a:close/>
              </a:path>
            </a:pathLst>
          </a:custGeom>
          <a:noFill/>
          <a:ln>
            <a:noFill/>
          </a:ln>
        </p:spPr>
        <p:txBody>
          <a:bodyPr anchor="ctr"/>
          <a:lstStyle>
            <a:lvl1pPr algn="ctr">
              <a:defRPr>
                <a:solidFill>
                  <a:schemeClr val="bg1"/>
                </a:solidFill>
              </a:defRPr>
            </a:lvl1pPr>
          </a:lstStyle>
          <a:p>
            <a:r>
              <a:rPr lang="en-US" dirty="0"/>
              <a:t>Click icon to add picture</a:t>
            </a:r>
            <a:endParaRPr lang="en-GB" dirty="0"/>
          </a:p>
        </p:txBody>
      </p:sp>
    </p:spTree>
    <p:extLst>
      <p:ext uri="{BB962C8B-B14F-4D97-AF65-F5344CB8AC3E}">
        <p14:creationId xmlns:p14="http://schemas.microsoft.com/office/powerpoint/2010/main" val="3018725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4.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3.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2.png"/><Relationship Id="rId5" Type="http://schemas.openxmlformats.org/officeDocument/2006/relationships/slideLayout" Target="../slideLayouts/slideLayout20.xml"/><Relationship Id="rId10" Type="http://schemas.openxmlformats.org/officeDocument/2006/relationships/theme" Target="../theme/theme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July 16, 2021</a:t>
            </a:fld>
            <a:endParaRPr lang="en-US" dirty="0"/>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dirty="0"/>
          </a:p>
        </p:txBody>
      </p:sp>
    </p:spTree>
    <p:extLst>
      <p:ext uri="{BB962C8B-B14F-4D97-AF65-F5344CB8AC3E}">
        <p14:creationId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B44C0-FF5A-4AD9-B41B-E8824FE3E827}"/>
              </a:ext>
            </a:extLst>
          </p:cNvPr>
          <p:cNvSpPr>
            <a:spLocks noGrp="1"/>
          </p:cNvSpPr>
          <p:nvPr>
            <p:ph type="title"/>
          </p:nvPr>
        </p:nvSpPr>
        <p:spPr>
          <a:xfrm>
            <a:off x="360948" y="673123"/>
            <a:ext cx="8373979" cy="558153"/>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89B95B-2942-4D6B-A7E0-1E3FAA51FABB}"/>
              </a:ext>
            </a:extLst>
          </p:cNvPr>
          <p:cNvSpPr>
            <a:spLocks noGrp="1"/>
          </p:cNvSpPr>
          <p:nvPr>
            <p:ph type="body" idx="1"/>
          </p:nvPr>
        </p:nvSpPr>
        <p:spPr>
          <a:xfrm>
            <a:off x="360948" y="1636294"/>
            <a:ext cx="8373979" cy="2996428"/>
          </a:xfrm>
          <a:prstGeom prst="rect">
            <a:avLst/>
          </a:prstGeom>
        </p:spPr>
        <p:txBody>
          <a:bodyPr vert="horz" lIns="0" tIns="0" rIns="0" bIns="0" rtlCol="0" anchor="t"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2D40E971-E301-41E5-84B9-9E747513CF3D}"/>
              </a:ext>
            </a:extLst>
          </p:cNvPr>
          <p:cNvSpPr>
            <a:spLocks noGrp="1"/>
          </p:cNvSpPr>
          <p:nvPr>
            <p:ph type="ftr" sz="quarter" idx="3"/>
          </p:nvPr>
        </p:nvSpPr>
        <p:spPr>
          <a:xfrm>
            <a:off x="3869872" y="4794127"/>
            <a:ext cx="4581257" cy="206873"/>
          </a:xfrm>
          <a:prstGeom prst="rect">
            <a:avLst/>
          </a:prstGeom>
        </p:spPr>
        <p:txBody>
          <a:bodyPr vert="horz" lIns="0" tIns="0" rIns="0" bIns="0" rtlCol="0" anchor="t" anchorCtr="0">
            <a:noAutofit/>
          </a:bodyPr>
          <a:lstStyle>
            <a:lvl1pPr algn="r">
              <a:defRPr sz="900" b="0">
                <a:solidFill>
                  <a:schemeClr val="tx2"/>
                </a:solidFill>
              </a:defRPr>
            </a:lvl1p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11E14B6C-1F54-4792-A282-7D74E79EB0D8}"/>
              </a:ext>
            </a:extLst>
          </p:cNvPr>
          <p:cNvSpPr>
            <a:spLocks noGrp="1"/>
          </p:cNvSpPr>
          <p:nvPr>
            <p:ph type="sldNum" sz="quarter" idx="4"/>
          </p:nvPr>
        </p:nvSpPr>
        <p:spPr>
          <a:xfrm>
            <a:off x="8482199" y="4795200"/>
            <a:ext cx="283796" cy="209826"/>
          </a:xfrm>
          <a:prstGeom prst="rect">
            <a:avLst/>
          </a:prstGeom>
        </p:spPr>
        <p:txBody>
          <a:bodyPr vert="horz" lIns="0" tIns="0" rIns="0" bIns="0" rtlCol="0" anchor="t" anchorCtr="0">
            <a:noAutofit/>
          </a:bodyPr>
          <a:lstStyle>
            <a:lvl1pPr algn="r">
              <a:defRPr sz="975" b="1">
                <a:solidFill>
                  <a:schemeClr val="tx2"/>
                </a:solidFill>
              </a:defRPr>
            </a:lvl1pPr>
          </a:lstStyle>
          <a:p>
            <a:fld id="{B3D29D02-703E-4631-95A9-4E3B059CE6D1}" type="slidenum">
              <a:rPr lang="en-GB" smtClean="0"/>
              <a:pPr/>
              <a:t>‹#›</a:t>
            </a:fld>
            <a:endParaRPr lang="en-GB" dirty="0"/>
          </a:p>
        </p:txBody>
      </p:sp>
    </p:spTree>
    <p:extLst>
      <p:ext uri="{BB962C8B-B14F-4D97-AF65-F5344CB8AC3E}">
        <p14:creationId xmlns:p14="http://schemas.microsoft.com/office/powerpoint/2010/main" val="165933562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hf hdr="0" dt="0"/>
  <p:txStyles>
    <p:titleStyle>
      <a:lvl1pPr algn="l" defTabSz="685800" rtl="0" eaLnBrk="1" latinLnBrk="0" hangingPunct="1">
        <a:lnSpc>
          <a:spcPts val="2700"/>
        </a:lnSpc>
        <a:spcBef>
          <a:spcPct val="0"/>
        </a:spcBef>
        <a:buNone/>
        <a:defRPr sz="2250" kern="1200">
          <a:solidFill>
            <a:schemeClr val="accent2"/>
          </a:solidFill>
          <a:latin typeface="+mj-lt"/>
          <a:ea typeface="+mj-ea"/>
          <a:cs typeface="+mj-cs"/>
        </a:defRPr>
      </a:lvl1pPr>
    </p:titleStyle>
    <p:bodyStyle>
      <a:lvl1pPr marL="0" indent="0" algn="l" defTabSz="685800" rtl="0" eaLnBrk="1" latinLnBrk="0" hangingPunct="1">
        <a:lnSpc>
          <a:spcPts val="1875"/>
        </a:lnSpc>
        <a:spcBef>
          <a:spcPts val="0"/>
        </a:spcBef>
        <a:spcAft>
          <a:spcPts val="450"/>
        </a:spcAft>
        <a:buFont typeface="Arial" panose="020B0604020202020204" pitchFamily="34" charset="0"/>
        <a:buNone/>
        <a:defRPr sz="1650" kern="1200">
          <a:solidFill>
            <a:schemeClr val="tx1">
              <a:lumMod val="75000"/>
              <a:lumOff val="25000"/>
            </a:schemeClr>
          </a:solidFill>
          <a:latin typeface="+mn-lt"/>
          <a:ea typeface="+mn-ea"/>
          <a:cs typeface="+mn-cs"/>
        </a:defRPr>
      </a:lvl1pPr>
      <a:lvl2pPr marL="0" indent="0" algn="l" defTabSz="685800" rtl="0" eaLnBrk="1" latinLnBrk="0" hangingPunct="1">
        <a:lnSpc>
          <a:spcPts val="1650"/>
        </a:lnSpc>
        <a:spcBef>
          <a:spcPts val="0"/>
        </a:spcBef>
        <a:spcAft>
          <a:spcPts val="450"/>
        </a:spcAft>
        <a:buFont typeface="Arial" panose="020B0604020202020204" pitchFamily="34" charset="0"/>
        <a:buNone/>
        <a:defRPr sz="1350" b="1" kern="1200">
          <a:solidFill>
            <a:schemeClr val="tx1">
              <a:lumMod val="75000"/>
              <a:lumOff val="25000"/>
            </a:schemeClr>
          </a:solidFill>
          <a:latin typeface="+mn-lt"/>
          <a:ea typeface="+mn-ea"/>
          <a:cs typeface="+mn-cs"/>
        </a:defRPr>
      </a:lvl2pPr>
      <a:lvl3pPr marL="0" indent="0" algn="l" defTabSz="685800" rtl="0" eaLnBrk="1" latinLnBrk="0" hangingPunct="1">
        <a:lnSpc>
          <a:spcPts val="1650"/>
        </a:lnSpc>
        <a:spcBef>
          <a:spcPts val="0"/>
        </a:spcBef>
        <a:spcAft>
          <a:spcPts val="450"/>
        </a:spcAft>
        <a:buFont typeface="Symbol" panose="05050102010706020507" pitchFamily="18" charset="2"/>
        <a:buNone/>
        <a:defRPr sz="1350" kern="1200">
          <a:solidFill>
            <a:schemeClr val="tx1">
              <a:lumMod val="75000"/>
              <a:lumOff val="25000"/>
            </a:schemeClr>
          </a:solidFill>
          <a:latin typeface="+mn-lt"/>
          <a:ea typeface="+mn-ea"/>
          <a:cs typeface="+mn-cs"/>
        </a:defRPr>
      </a:lvl3pPr>
      <a:lvl4pPr marL="135000" indent="-135000" algn="l" defTabSz="685800" rtl="0" eaLnBrk="1" latinLnBrk="0" hangingPunct="1">
        <a:lnSpc>
          <a:spcPts val="1650"/>
        </a:lnSpc>
        <a:spcBef>
          <a:spcPts val="0"/>
        </a:spcBef>
        <a:spcAft>
          <a:spcPts val="450"/>
        </a:spcAft>
        <a:buFont typeface="Symbol" panose="05050102010706020507" pitchFamily="18" charset="2"/>
        <a:buChar char="-"/>
        <a:defRPr sz="1350" kern="1200">
          <a:solidFill>
            <a:schemeClr val="tx1">
              <a:lumMod val="75000"/>
              <a:lumOff val="25000"/>
            </a:schemeClr>
          </a:solidFill>
          <a:latin typeface="+mn-lt"/>
          <a:ea typeface="+mn-ea"/>
          <a:cs typeface="+mn-cs"/>
        </a:defRPr>
      </a:lvl4pPr>
      <a:lvl5pPr marL="270000" indent="-135000" algn="l" defTabSz="685800" rtl="0" eaLnBrk="1" latinLnBrk="0" hangingPunct="1">
        <a:lnSpc>
          <a:spcPts val="1650"/>
        </a:lnSpc>
        <a:spcBef>
          <a:spcPts val="0"/>
        </a:spcBef>
        <a:spcAft>
          <a:spcPts val="450"/>
        </a:spcAft>
        <a:buFont typeface="Symbol" panose="05050102010706020507" pitchFamily="18" charset="2"/>
        <a:buChar char="-"/>
        <a:defRPr sz="1350" kern="1200">
          <a:solidFill>
            <a:schemeClr val="tx1">
              <a:lumMod val="75000"/>
              <a:lumOff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5" y="465535"/>
            <a:ext cx="3757073" cy="584775"/>
          </a:xfrm>
          <a:prstGeom prst="rect">
            <a:avLst/>
          </a:prstGeom>
          <a:solidFill>
            <a:srgbClr val="DADAEB"/>
          </a:solidFill>
          <a:ln w="9525">
            <a:noFill/>
            <a:miter lim="800000"/>
            <a:headEnd/>
            <a:tailEnd/>
          </a:ln>
        </p:spPr>
        <p:txBody>
          <a:bodyPr vert="horz" wrap="none" lIns="180000" tIns="45720" rIns="180000" bIns="45720" numCol="1" anchor="t" anchorCtr="0" compatLnSpc="1">
            <a:prstTxWarp prst="textNoShape">
              <a:avLst/>
            </a:prstTxWarp>
            <a:spAutoFit/>
          </a:bodyPr>
          <a:lstStyle/>
          <a:p>
            <a:pPr lvl="0"/>
            <a:r>
              <a:rPr lang="en-US"/>
              <a:t>Click to add title</a:t>
            </a:r>
            <a:endParaRPr lang="en-GB"/>
          </a:p>
        </p:txBody>
      </p:sp>
      <p:sp>
        <p:nvSpPr>
          <p:cNvPr id="1027" name="Rectangle 3"/>
          <p:cNvSpPr>
            <a:spLocks noGrp="1" noChangeArrowheads="1"/>
          </p:cNvSpPr>
          <p:nvPr>
            <p:ph type="body" idx="1"/>
          </p:nvPr>
        </p:nvSpPr>
        <p:spPr bwMode="auto">
          <a:xfrm>
            <a:off x="457200" y="1200318"/>
            <a:ext cx="8229600" cy="1275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p:nvPr userDrawn="1"/>
        </p:nvSpPr>
        <p:spPr>
          <a:xfrm>
            <a:off x="0" y="4462089"/>
            <a:ext cx="9144000" cy="681412"/>
          </a:xfrm>
          <a:prstGeom prst="rect">
            <a:avLst/>
          </a:prstGeom>
          <a:solidFill>
            <a:srgbClr val="211B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8" name="Picture 7" descr="Logo_Strapline_WHITE.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078228" y="4595953"/>
            <a:ext cx="1833174" cy="417947"/>
          </a:xfrm>
          <a:prstGeom prst="rect">
            <a:avLst/>
          </a:prstGeom>
        </p:spPr>
      </p:pic>
      <p:pic>
        <p:nvPicPr>
          <p:cNvPr id="12" name="Picture 11" descr="SportForLif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44631" y="4709378"/>
            <a:ext cx="1056398" cy="211101"/>
          </a:xfrm>
          <a:prstGeom prst="rect">
            <a:avLst/>
          </a:prstGeom>
        </p:spPr>
      </p:pic>
    </p:spTree>
    <p:extLst>
      <p:ext uri="{BB962C8B-B14F-4D97-AF65-F5344CB8AC3E}">
        <p14:creationId xmlns:p14="http://schemas.microsoft.com/office/powerpoint/2010/main" val="338150530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5" r:id="rId8"/>
    <p:sldLayoutId id="2147483696" r:id="rId9"/>
  </p:sldLayoutIdLst>
  <p:txStyles>
    <p:titleStyle>
      <a:lvl1pPr algn="l" rtl="0" eaLnBrk="0" fontAlgn="base" hangingPunct="0">
        <a:spcBef>
          <a:spcPct val="0"/>
        </a:spcBef>
        <a:spcAft>
          <a:spcPct val="0"/>
        </a:spcAft>
        <a:defRPr sz="3200" b="1" spc="-15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189" algn="l" rtl="0" eaLnBrk="1" fontAlgn="base" hangingPunct="1">
        <a:spcBef>
          <a:spcPct val="0"/>
        </a:spcBef>
        <a:spcAft>
          <a:spcPct val="0"/>
        </a:spcAft>
        <a:defRPr sz="3600" b="1">
          <a:solidFill>
            <a:schemeClr val="accent2"/>
          </a:solidFill>
          <a:latin typeface="Arial" charset="0"/>
        </a:defRPr>
      </a:lvl6pPr>
      <a:lvl7pPr marL="914378" algn="l" rtl="0" eaLnBrk="1" fontAlgn="base" hangingPunct="1">
        <a:spcBef>
          <a:spcPct val="0"/>
        </a:spcBef>
        <a:spcAft>
          <a:spcPct val="0"/>
        </a:spcAft>
        <a:defRPr sz="3600" b="1">
          <a:solidFill>
            <a:schemeClr val="accent2"/>
          </a:solidFill>
          <a:latin typeface="Arial" charset="0"/>
        </a:defRPr>
      </a:lvl7pPr>
      <a:lvl8pPr marL="1371566" algn="l" rtl="0" eaLnBrk="1" fontAlgn="base" hangingPunct="1">
        <a:spcBef>
          <a:spcPct val="0"/>
        </a:spcBef>
        <a:spcAft>
          <a:spcPct val="0"/>
        </a:spcAft>
        <a:defRPr sz="3600" b="1">
          <a:solidFill>
            <a:schemeClr val="accent2"/>
          </a:solidFill>
          <a:latin typeface="Arial" charset="0"/>
        </a:defRPr>
      </a:lvl8pPr>
      <a:lvl9pPr marL="1828754" algn="l" rtl="0" eaLnBrk="1" fontAlgn="base" hangingPunct="1">
        <a:spcBef>
          <a:spcPct val="0"/>
        </a:spcBef>
        <a:spcAft>
          <a:spcPct val="0"/>
        </a:spcAft>
        <a:defRPr sz="3600" b="1">
          <a:solidFill>
            <a:schemeClr val="accent2"/>
          </a:solidFill>
          <a:latin typeface="Arial" charset="0"/>
        </a:defRPr>
      </a:lvl9pPr>
    </p:titleStyle>
    <p:bodyStyle>
      <a:lvl1pPr marL="342892" indent="-342892" algn="l" rtl="0" eaLnBrk="0" fontAlgn="base" hangingPunct="0">
        <a:spcBef>
          <a:spcPct val="40000"/>
        </a:spcBef>
        <a:spcAft>
          <a:spcPct val="10000"/>
        </a:spcAft>
        <a:buChar char="•"/>
        <a:defRPr sz="2400">
          <a:solidFill>
            <a:srgbClr val="0A0478"/>
          </a:solidFill>
          <a:latin typeface="+mn-lt"/>
          <a:ea typeface="+mn-ea"/>
          <a:cs typeface="+mn-cs"/>
        </a:defRPr>
      </a:lvl1pPr>
      <a:lvl2pPr marL="742931" indent="-285743" algn="l" rtl="0" eaLnBrk="0" fontAlgn="base" hangingPunct="0">
        <a:lnSpc>
          <a:spcPct val="85000"/>
        </a:lnSpc>
        <a:spcBef>
          <a:spcPct val="25000"/>
        </a:spcBef>
        <a:spcAft>
          <a:spcPct val="10000"/>
        </a:spcAft>
        <a:buChar char="–"/>
        <a:defRPr sz="2000">
          <a:solidFill>
            <a:srgbClr val="0A0478"/>
          </a:solidFill>
          <a:latin typeface="+mn-lt"/>
          <a:cs typeface="+mn-cs"/>
        </a:defRPr>
      </a:lvl2pPr>
      <a:lvl3pPr marL="1142972" indent="-228594" algn="l" rtl="0" eaLnBrk="0" fontAlgn="base" hangingPunct="0">
        <a:spcBef>
          <a:spcPct val="15000"/>
        </a:spcBef>
        <a:spcAft>
          <a:spcPct val="10000"/>
        </a:spcAft>
        <a:buChar char="•"/>
        <a:defRPr>
          <a:solidFill>
            <a:srgbClr val="0A0478"/>
          </a:solidFill>
          <a:latin typeface="+mn-lt"/>
          <a:cs typeface="+mn-cs"/>
        </a:defRPr>
      </a:lvl3pPr>
      <a:lvl4pPr marL="1600160" indent="-228594" algn="l" rtl="0" eaLnBrk="0" fontAlgn="base" hangingPunct="0">
        <a:spcBef>
          <a:spcPct val="0"/>
        </a:spcBef>
        <a:spcAft>
          <a:spcPct val="10000"/>
        </a:spcAft>
        <a:buChar char="–"/>
        <a:defRPr sz="1600">
          <a:solidFill>
            <a:srgbClr val="0A0478"/>
          </a:solidFill>
          <a:latin typeface="+mn-lt"/>
          <a:cs typeface="+mn-cs"/>
        </a:defRPr>
      </a:lvl4pPr>
      <a:lvl5pPr marL="2057348" indent="-228594" algn="l" rtl="0" eaLnBrk="0" fontAlgn="base" hangingPunct="0">
        <a:spcBef>
          <a:spcPct val="0"/>
        </a:spcBef>
        <a:spcAft>
          <a:spcPct val="10000"/>
        </a:spcAft>
        <a:buChar char="»"/>
        <a:defRPr sz="1400">
          <a:solidFill>
            <a:srgbClr val="0A0478"/>
          </a:solidFill>
          <a:latin typeface="+mn-lt"/>
          <a:cs typeface="+mn-cs"/>
        </a:defRPr>
      </a:lvl5pPr>
      <a:lvl6pPr marL="2514537" indent="-228594" algn="l" rtl="0" eaLnBrk="1" fontAlgn="base" hangingPunct="1">
        <a:spcBef>
          <a:spcPct val="0"/>
        </a:spcBef>
        <a:spcAft>
          <a:spcPct val="10000"/>
        </a:spcAft>
        <a:buChar char="»"/>
        <a:defRPr sz="1400">
          <a:solidFill>
            <a:schemeClr val="accent2"/>
          </a:solidFill>
          <a:latin typeface="+mn-lt"/>
          <a:cs typeface="+mn-cs"/>
        </a:defRPr>
      </a:lvl6pPr>
      <a:lvl7pPr marL="2971726" indent="-228594" algn="l" rtl="0" eaLnBrk="1" fontAlgn="base" hangingPunct="1">
        <a:spcBef>
          <a:spcPct val="0"/>
        </a:spcBef>
        <a:spcAft>
          <a:spcPct val="10000"/>
        </a:spcAft>
        <a:buChar char="»"/>
        <a:defRPr sz="1400">
          <a:solidFill>
            <a:schemeClr val="accent2"/>
          </a:solidFill>
          <a:latin typeface="+mn-lt"/>
          <a:cs typeface="+mn-cs"/>
        </a:defRPr>
      </a:lvl7pPr>
      <a:lvl8pPr marL="3428915" indent="-228594" algn="l" rtl="0" eaLnBrk="1" fontAlgn="base" hangingPunct="1">
        <a:spcBef>
          <a:spcPct val="0"/>
        </a:spcBef>
        <a:spcAft>
          <a:spcPct val="10000"/>
        </a:spcAft>
        <a:buChar char="»"/>
        <a:defRPr sz="1400">
          <a:solidFill>
            <a:schemeClr val="accent2"/>
          </a:solidFill>
          <a:latin typeface="+mn-lt"/>
          <a:cs typeface="+mn-cs"/>
        </a:defRPr>
      </a:lvl8pPr>
      <a:lvl9pPr marL="3886103" indent="-228594" algn="l" rtl="0" eaLnBrk="1" fontAlgn="base" hangingPunct="1">
        <a:spcBef>
          <a:spcPct val="0"/>
        </a:spcBef>
        <a:spcAft>
          <a:spcPct val="10000"/>
        </a:spcAft>
        <a:buChar char="»"/>
        <a:defRPr sz="1400">
          <a:solidFill>
            <a:schemeClr val="accent2"/>
          </a:solidFill>
          <a:latin typeface="+mn-lt"/>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hyperlink" Target="mailto:EDI@sportscotland.org.uk" TargetMode="Externa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s://knowhow.ncvo.org.uk/organisation/collaboration/coproduction-and-service-user-involvement" TargetMode="Externa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hyperlink" Target="https://safelives.org.uk/our-pioneers"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 Id="rId5" Type="http://schemas.openxmlformats.org/officeDocument/2006/relationships/hyperlink" Target="https://safelives.org.uk/" TargetMode="Externa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hyperlink" Target="mailto:EDI@sportscotland.org.uk" TargetMode="Externa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CF8DA3-F413-4ECD-B742-BCF6E47BF26E}"/>
              </a:ext>
            </a:extLst>
          </p:cNvPr>
          <p:cNvSpPr>
            <a:spLocks noGrp="1"/>
          </p:cNvSpPr>
          <p:nvPr>
            <p:ph idx="1"/>
          </p:nvPr>
        </p:nvSpPr>
        <p:spPr>
          <a:xfrm>
            <a:off x="467545" y="1172095"/>
            <a:ext cx="8229600" cy="3143595"/>
          </a:xfrm>
        </p:spPr>
        <p:txBody>
          <a:bodyPr>
            <a:normAutofit fontScale="85000" lnSpcReduction="20000"/>
          </a:bodyPr>
          <a:lstStyle/>
          <a:p>
            <a:r>
              <a:rPr lang="en-GB" dirty="0"/>
              <a:t>Our Equality, Inclusion and Diversity approach </a:t>
            </a:r>
          </a:p>
          <a:p>
            <a:r>
              <a:rPr lang="en-GB" dirty="0"/>
              <a:t>Conversations (25 mins) </a:t>
            </a:r>
          </a:p>
          <a:p>
            <a:endParaRPr lang="en-GB" dirty="0"/>
          </a:p>
          <a:p>
            <a:pPr marL="0" indent="0">
              <a:buNone/>
            </a:pPr>
            <a:r>
              <a:rPr lang="en-GB" dirty="0"/>
              <a:t>Break (5 mins)</a:t>
            </a:r>
          </a:p>
          <a:p>
            <a:endParaRPr lang="en-GB" dirty="0"/>
          </a:p>
          <a:p>
            <a:r>
              <a:rPr lang="en-GB" dirty="0"/>
              <a:t>People at the heart of decision making  </a:t>
            </a:r>
          </a:p>
          <a:p>
            <a:r>
              <a:rPr lang="en-GB" dirty="0"/>
              <a:t>Conversations (25 mins) </a:t>
            </a:r>
          </a:p>
          <a:p>
            <a:r>
              <a:rPr lang="en-GB" dirty="0"/>
              <a:t>Keeping in touch</a:t>
            </a:r>
          </a:p>
        </p:txBody>
      </p:sp>
      <p:sp>
        <p:nvSpPr>
          <p:cNvPr id="3" name="Title 2">
            <a:extLst>
              <a:ext uri="{FF2B5EF4-FFF2-40B4-BE49-F238E27FC236}">
                <a16:creationId xmlns:a16="http://schemas.microsoft.com/office/drawing/2014/main" id="{F34716D2-B9B8-4F71-8CE2-A424022DA935}"/>
              </a:ext>
            </a:extLst>
          </p:cNvPr>
          <p:cNvSpPr>
            <a:spLocks noGrp="1"/>
          </p:cNvSpPr>
          <p:nvPr>
            <p:ph type="title"/>
          </p:nvPr>
        </p:nvSpPr>
        <p:spPr>
          <a:xfrm>
            <a:off x="467545" y="299280"/>
            <a:ext cx="1636300" cy="584775"/>
          </a:xfrm>
        </p:spPr>
        <p:txBody>
          <a:bodyPr/>
          <a:lstStyle/>
          <a:p>
            <a:r>
              <a:rPr lang="en-GB" dirty="0"/>
              <a:t>Today</a:t>
            </a:r>
          </a:p>
        </p:txBody>
      </p:sp>
    </p:spTree>
    <p:extLst>
      <p:ext uri="{BB962C8B-B14F-4D97-AF65-F5344CB8AC3E}">
        <p14:creationId xmlns:p14="http://schemas.microsoft.com/office/powerpoint/2010/main" val="162724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CD218E2-0C29-49D0-B394-80536C2B5001}"/>
              </a:ext>
            </a:extLst>
          </p:cNvPr>
          <p:cNvPicPr>
            <a:picLocks noChangeAspect="1"/>
          </p:cNvPicPr>
          <p:nvPr/>
        </p:nvPicPr>
        <p:blipFill>
          <a:blip r:embed="rId3"/>
          <a:stretch>
            <a:fillRect/>
          </a:stretch>
        </p:blipFill>
        <p:spPr>
          <a:xfrm>
            <a:off x="1055458" y="866520"/>
            <a:ext cx="7033082" cy="2412016"/>
          </a:xfrm>
          <a:prstGeom prst="rect">
            <a:avLst/>
          </a:prstGeom>
        </p:spPr>
      </p:pic>
      <p:sp>
        <p:nvSpPr>
          <p:cNvPr id="3" name="Rectangle: Rounded Corners 2">
            <a:extLst>
              <a:ext uri="{FF2B5EF4-FFF2-40B4-BE49-F238E27FC236}">
                <a16:creationId xmlns:a16="http://schemas.microsoft.com/office/drawing/2014/main" id="{8569AAA3-31CE-47B6-9FF2-87A1A31BA51D}"/>
              </a:ext>
            </a:extLst>
          </p:cNvPr>
          <p:cNvSpPr/>
          <p:nvPr/>
        </p:nvSpPr>
        <p:spPr>
          <a:xfrm>
            <a:off x="1001600" y="3390122"/>
            <a:ext cx="7140802" cy="7463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C89577F-8CE3-4780-A6D3-DCC0458417F7}"/>
              </a:ext>
            </a:extLst>
          </p:cNvPr>
          <p:cNvSpPr/>
          <p:nvPr/>
        </p:nvSpPr>
        <p:spPr>
          <a:xfrm>
            <a:off x="636093" y="3501708"/>
            <a:ext cx="7871813" cy="523220"/>
          </a:xfrm>
          <a:prstGeom prst="rect">
            <a:avLst/>
          </a:prstGeom>
        </p:spPr>
        <p:txBody>
          <a:bodyPr wrap="square">
            <a:spAutoFit/>
          </a:bodyPr>
          <a:lstStyle/>
          <a:p>
            <a:pPr algn="ctr"/>
            <a:r>
              <a:rPr lang="en-GB" sz="1600" b="1" dirty="0"/>
              <a:t>Protected characteristics</a:t>
            </a:r>
          </a:p>
          <a:p>
            <a:pPr algn="ctr"/>
            <a:r>
              <a:rPr lang="en-GB" sz="1200" dirty="0"/>
              <a:t>(Age, disability, gender reassignment, race, religion or belief, sex, sexual orientation)</a:t>
            </a:r>
          </a:p>
        </p:txBody>
      </p:sp>
    </p:spTree>
    <p:extLst>
      <p:ext uri="{BB962C8B-B14F-4D97-AF65-F5344CB8AC3E}">
        <p14:creationId xmlns:p14="http://schemas.microsoft.com/office/powerpoint/2010/main" val="210121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B4F6-78B7-458A-8387-B876960E9CCC}"/>
              </a:ext>
            </a:extLst>
          </p:cNvPr>
          <p:cNvSpPr>
            <a:spLocks noGrp="1"/>
          </p:cNvSpPr>
          <p:nvPr>
            <p:ph type="title"/>
          </p:nvPr>
        </p:nvSpPr>
        <p:spPr>
          <a:xfrm>
            <a:off x="467546" y="257990"/>
            <a:ext cx="3936610" cy="584775"/>
          </a:xfrm>
        </p:spPr>
        <p:txBody>
          <a:bodyPr/>
          <a:lstStyle/>
          <a:p>
            <a:r>
              <a:rPr lang="en-GB" dirty="0"/>
              <a:t>Working together</a:t>
            </a:r>
          </a:p>
        </p:txBody>
      </p:sp>
      <p:sp>
        <p:nvSpPr>
          <p:cNvPr id="5" name="Rectangle 4">
            <a:extLst>
              <a:ext uri="{FF2B5EF4-FFF2-40B4-BE49-F238E27FC236}">
                <a16:creationId xmlns:a16="http://schemas.microsoft.com/office/drawing/2014/main" id="{61497DFF-E253-47A5-89F8-7D557B16C66C}"/>
              </a:ext>
            </a:extLst>
          </p:cNvPr>
          <p:cNvSpPr/>
          <p:nvPr/>
        </p:nvSpPr>
        <p:spPr>
          <a:xfrm>
            <a:off x="467546" y="1371421"/>
            <a:ext cx="3583004" cy="2400657"/>
          </a:xfrm>
          <a:prstGeom prst="rect">
            <a:avLst/>
          </a:prstGeom>
        </p:spPr>
        <p:txBody>
          <a:bodyPr wrap="square">
            <a:spAutoFit/>
          </a:bodyPr>
          <a:lstStyle/>
          <a:p>
            <a:pPr defTabSz="685800"/>
            <a:r>
              <a:rPr lang="en-GB" sz="1500" b="1" dirty="0">
                <a:solidFill>
                  <a:srgbClr val="201F1E"/>
                </a:solidFill>
                <a:latin typeface="Segoe UI" panose="020B0502040204020203" pitchFamily="34" charset="0"/>
                <a:cs typeface="Arial"/>
              </a:rPr>
              <a:t>Listen and ask</a:t>
            </a:r>
          </a:p>
          <a:p>
            <a:pPr defTabSz="685800"/>
            <a:endParaRPr lang="en-GB" sz="1500" b="1" dirty="0">
              <a:solidFill>
                <a:srgbClr val="201F1E"/>
              </a:solidFill>
              <a:latin typeface="Segoe UI" panose="020B0502040204020203" pitchFamily="34" charset="0"/>
              <a:cs typeface="Arial"/>
            </a:endParaRPr>
          </a:p>
          <a:p>
            <a:pPr defTabSz="685800"/>
            <a:r>
              <a:rPr lang="en-GB" sz="1500" b="1" dirty="0">
                <a:solidFill>
                  <a:srgbClr val="201F1E"/>
                </a:solidFill>
                <a:latin typeface="Segoe UI" panose="020B0502040204020203" pitchFamily="34" charset="0"/>
                <a:cs typeface="Arial"/>
              </a:rPr>
              <a:t>Language</a:t>
            </a:r>
          </a:p>
          <a:p>
            <a:pPr defTabSz="685800"/>
            <a:endParaRPr lang="en-GB" sz="1500" b="1" dirty="0">
              <a:solidFill>
                <a:srgbClr val="201F1E"/>
              </a:solidFill>
              <a:latin typeface="Segoe UI" panose="020B0502040204020203" pitchFamily="34" charset="0"/>
              <a:cs typeface="Arial"/>
            </a:endParaRPr>
          </a:p>
          <a:p>
            <a:pPr defTabSz="685800"/>
            <a:r>
              <a:rPr lang="en-GB" sz="1500" b="1" dirty="0">
                <a:solidFill>
                  <a:srgbClr val="201F1E"/>
                </a:solidFill>
                <a:latin typeface="Segoe UI" panose="020B0502040204020203" pitchFamily="34" charset="0"/>
                <a:cs typeface="Arial"/>
              </a:rPr>
              <a:t>Be gentle</a:t>
            </a:r>
          </a:p>
          <a:p>
            <a:pPr defTabSz="685800"/>
            <a:endParaRPr lang="en-GB" sz="1500" b="1" dirty="0">
              <a:solidFill>
                <a:srgbClr val="201F1E"/>
              </a:solidFill>
              <a:latin typeface="Segoe UI" panose="020B0502040204020203" pitchFamily="34" charset="0"/>
              <a:cs typeface="Arial"/>
            </a:endParaRPr>
          </a:p>
          <a:p>
            <a:pPr defTabSz="685800"/>
            <a:r>
              <a:rPr lang="en-GB" sz="1500" b="1" dirty="0">
                <a:solidFill>
                  <a:srgbClr val="201F1E"/>
                </a:solidFill>
                <a:latin typeface="Segoe UI" panose="020B0502040204020203" pitchFamily="34" charset="0"/>
                <a:cs typeface="Arial"/>
              </a:rPr>
              <a:t>It’s ok to step off the call, or turn the camera off</a:t>
            </a:r>
          </a:p>
          <a:p>
            <a:pPr defTabSz="685800"/>
            <a:endParaRPr lang="en-GB" sz="1500" b="1" dirty="0">
              <a:solidFill>
                <a:srgbClr val="201F1E"/>
              </a:solidFill>
              <a:latin typeface="Segoe UI" panose="020B0502040204020203" pitchFamily="34" charset="0"/>
              <a:cs typeface="Arial"/>
            </a:endParaRPr>
          </a:p>
          <a:p>
            <a:pPr defTabSz="685800"/>
            <a:r>
              <a:rPr lang="en-GB" sz="1500" b="1" dirty="0">
                <a:solidFill>
                  <a:srgbClr val="201F1E"/>
                </a:solidFill>
                <a:latin typeface="Segoe UI" panose="020B0502040204020203" pitchFamily="34" charset="0"/>
                <a:cs typeface="Arial"/>
              </a:rPr>
              <a:t>Confidentiality and recording</a:t>
            </a:r>
          </a:p>
        </p:txBody>
      </p:sp>
      <p:sp>
        <p:nvSpPr>
          <p:cNvPr id="3" name="Rectangle 2">
            <a:extLst>
              <a:ext uri="{FF2B5EF4-FFF2-40B4-BE49-F238E27FC236}">
                <a16:creationId xmlns:a16="http://schemas.microsoft.com/office/drawing/2014/main" id="{52B13F6A-7212-4FA1-A805-DEBE3B8E9616}"/>
              </a:ext>
            </a:extLst>
          </p:cNvPr>
          <p:cNvSpPr/>
          <p:nvPr/>
        </p:nvSpPr>
        <p:spPr>
          <a:xfrm>
            <a:off x="5374988" y="1371421"/>
            <a:ext cx="3301466" cy="2169825"/>
          </a:xfrm>
          <a:prstGeom prst="rect">
            <a:avLst/>
          </a:prstGeom>
        </p:spPr>
        <p:txBody>
          <a:bodyPr wrap="square">
            <a:spAutoFit/>
          </a:bodyPr>
          <a:lstStyle/>
          <a:p>
            <a:pPr defTabSz="685800"/>
            <a:r>
              <a:rPr lang="en-GB" sz="1500" dirty="0">
                <a:solidFill>
                  <a:srgbClr val="D40F7D"/>
                </a:solidFill>
                <a:latin typeface="Segoe UI" panose="020B0502040204020203" pitchFamily="34" charset="0"/>
                <a:cs typeface="Arial"/>
              </a:rPr>
              <a:t>This is a space to talk in whatever words you currently know.  </a:t>
            </a:r>
            <a:r>
              <a:rPr lang="en-GB" sz="1500" b="1" dirty="0">
                <a:solidFill>
                  <a:srgbClr val="D40F7D"/>
                </a:solidFill>
                <a:latin typeface="Segoe UI" panose="020B0502040204020203" pitchFamily="34" charset="0"/>
                <a:cs typeface="Arial"/>
              </a:rPr>
              <a:t>It doesn’t matter if you use awkward or dated language</a:t>
            </a:r>
            <a:r>
              <a:rPr lang="en-GB" sz="1500" dirty="0">
                <a:solidFill>
                  <a:srgbClr val="D40F7D"/>
                </a:solidFill>
                <a:latin typeface="Segoe UI" panose="020B0502040204020203" pitchFamily="34" charset="0"/>
                <a:cs typeface="Arial"/>
              </a:rPr>
              <a:t>. </a:t>
            </a:r>
          </a:p>
          <a:p>
            <a:pPr defTabSz="685800"/>
            <a:endParaRPr lang="en-GB" sz="1500" dirty="0">
              <a:solidFill>
                <a:srgbClr val="D40F7D"/>
              </a:solidFill>
              <a:latin typeface="Segoe UI" panose="020B0502040204020203" pitchFamily="34" charset="0"/>
              <a:cs typeface="Arial"/>
            </a:endParaRPr>
          </a:p>
          <a:p>
            <a:pPr defTabSz="685800"/>
            <a:endParaRPr lang="en-GB" sz="1500" dirty="0">
              <a:solidFill>
                <a:srgbClr val="D40F7D"/>
              </a:solidFill>
              <a:latin typeface="Segoe UI" panose="020B0502040204020203" pitchFamily="34" charset="0"/>
              <a:cs typeface="Arial"/>
            </a:endParaRPr>
          </a:p>
          <a:p>
            <a:pPr defTabSz="685800"/>
            <a:r>
              <a:rPr lang="en-GB" sz="1500" dirty="0">
                <a:solidFill>
                  <a:srgbClr val="D40F7D"/>
                </a:solidFill>
                <a:latin typeface="Segoe UI" panose="020B0502040204020203" pitchFamily="34" charset="0"/>
                <a:cs typeface="Arial"/>
              </a:rPr>
              <a:t>The important thing is that you start to explore openly what’s on your mind as regards the topic. </a:t>
            </a:r>
            <a:endParaRPr lang="en-GB" sz="1500" dirty="0">
              <a:solidFill>
                <a:srgbClr val="D40F7D"/>
              </a:solidFill>
              <a:latin typeface="Arial"/>
              <a:cs typeface="Arial"/>
            </a:endParaRPr>
          </a:p>
        </p:txBody>
      </p:sp>
    </p:spTree>
    <p:extLst>
      <p:ext uri="{BB962C8B-B14F-4D97-AF65-F5344CB8AC3E}">
        <p14:creationId xmlns:p14="http://schemas.microsoft.com/office/powerpoint/2010/main" val="419199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3A82-2CE5-4CDD-845B-B1ED30B5B399}"/>
              </a:ext>
            </a:extLst>
          </p:cNvPr>
          <p:cNvSpPr>
            <a:spLocks noGrp="1"/>
          </p:cNvSpPr>
          <p:nvPr>
            <p:ph type="title"/>
          </p:nvPr>
        </p:nvSpPr>
        <p:spPr>
          <a:xfrm>
            <a:off x="467545" y="376301"/>
            <a:ext cx="3936610" cy="584775"/>
          </a:xfrm>
        </p:spPr>
        <p:txBody>
          <a:bodyPr/>
          <a:lstStyle/>
          <a:p>
            <a:r>
              <a:rPr lang="en-GB" dirty="0"/>
              <a:t>Working together</a:t>
            </a:r>
          </a:p>
        </p:txBody>
      </p:sp>
      <p:sp>
        <p:nvSpPr>
          <p:cNvPr id="6" name="TextBox 5">
            <a:extLst>
              <a:ext uri="{FF2B5EF4-FFF2-40B4-BE49-F238E27FC236}">
                <a16:creationId xmlns:a16="http://schemas.microsoft.com/office/drawing/2014/main" id="{E0416028-6A78-4C13-8D8D-71A51F9315E8}"/>
              </a:ext>
            </a:extLst>
          </p:cNvPr>
          <p:cNvSpPr txBox="1"/>
          <p:nvPr/>
        </p:nvSpPr>
        <p:spPr>
          <a:xfrm>
            <a:off x="467545" y="1252889"/>
            <a:ext cx="8569775" cy="2831544"/>
          </a:xfrm>
          <a:prstGeom prst="rect">
            <a:avLst/>
          </a:prstGeom>
          <a:noFill/>
        </p:spPr>
        <p:txBody>
          <a:bodyPr wrap="square" rtlCol="0">
            <a:spAutoFit/>
          </a:bodyPr>
          <a:lstStyle/>
          <a:p>
            <a:r>
              <a:rPr lang="en-GB" dirty="0"/>
              <a:t>Groups of 5.</a:t>
            </a:r>
          </a:p>
          <a:p>
            <a:endParaRPr lang="en-GB" dirty="0"/>
          </a:p>
          <a:p>
            <a:endParaRPr lang="en-GB" dirty="0"/>
          </a:p>
          <a:p>
            <a:r>
              <a:rPr lang="en-GB" dirty="0"/>
              <a:t>Share your reactions to what you’ve heard.</a:t>
            </a:r>
          </a:p>
          <a:p>
            <a:pPr lvl="1"/>
            <a:r>
              <a:rPr lang="en-GB" dirty="0"/>
              <a:t>What are your hopes for this approach?</a:t>
            </a:r>
          </a:p>
          <a:p>
            <a:pPr lvl="1"/>
            <a:r>
              <a:rPr lang="en-GB" dirty="0"/>
              <a:t>What are you not sure about?</a:t>
            </a:r>
          </a:p>
          <a:p>
            <a:pPr lvl="1"/>
            <a:r>
              <a:rPr lang="en-GB" dirty="0"/>
              <a:t>What questions does this leave you with?</a:t>
            </a:r>
          </a:p>
          <a:p>
            <a:pPr lvl="1"/>
            <a:endParaRPr lang="en-GB" dirty="0"/>
          </a:p>
          <a:p>
            <a:pPr lvl="1"/>
            <a:endParaRPr lang="en-GB" dirty="0"/>
          </a:p>
          <a:p>
            <a:r>
              <a:rPr lang="en-GB" sz="1600" b="1" dirty="0"/>
              <a:t>Purpose: Your feedback will inform the develop of new EDI resources for the sector</a:t>
            </a:r>
          </a:p>
        </p:txBody>
      </p:sp>
    </p:spTree>
    <p:extLst>
      <p:ext uri="{BB962C8B-B14F-4D97-AF65-F5344CB8AC3E}">
        <p14:creationId xmlns:p14="http://schemas.microsoft.com/office/powerpoint/2010/main" val="84460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21484-2081-48AD-B83B-2E40149BE72A}"/>
              </a:ext>
            </a:extLst>
          </p:cNvPr>
          <p:cNvSpPr>
            <a:spLocks noGrp="1"/>
          </p:cNvSpPr>
          <p:nvPr>
            <p:ph type="title"/>
          </p:nvPr>
        </p:nvSpPr>
        <p:spPr>
          <a:xfrm>
            <a:off x="467546" y="465535"/>
            <a:ext cx="3936610" cy="584775"/>
          </a:xfrm>
        </p:spPr>
        <p:txBody>
          <a:bodyPr/>
          <a:lstStyle/>
          <a:p>
            <a:r>
              <a:rPr lang="en-GB" dirty="0"/>
              <a:t>Working together</a:t>
            </a:r>
          </a:p>
        </p:txBody>
      </p:sp>
      <p:sp>
        <p:nvSpPr>
          <p:cNvPr id="3" name="TextBox 2">
            <a:extLst>
              <a:ext uri="{FF2B5EF4-FFF2-40B4-BE49-F238E27FC236}">
                <a16:creationId xmlns:a16="http://schemas.microsoft.com/office/drawing/2014/main" id="{2D32820D-B25A-459B-9361-C16F8679CB3F}"/>
              </a:ext>
            </a:extLst>
          </p:cNvPr>
          <p:cNvSpPr txBox="1"/>
          <p:nvPr/>
        </p:nvSpPr>
        <p:spPr>
          <a:xfrm>
            <a:off x="467546" y="2103177"/>
            <a:ext cx="3769810" cy="1061829"/>
          </a:xfrm>
          <a:prstGeom prst="rect">
            <a:avLst/>
          </a:prstGeom>
          <a:noFill/>
        </p:spPr>
        <p:txBody>
          <a:bodyPr wrap="square" rtlCol="0">
            <a:spAutoFit/>
          </a:bodyPr>
          <a:lstStyle/>
          <a:p>
            <a:pPr defTabSz="685800"/>
            <a:r>
              <a:rPr lang="en-GB" sz="2100" dirty="0">
                <a:solidFill>
                  <a:srgbClr val="030D6F"/>
                </a:solidFill>
                <a:latin typeface="Arial"/>
                <a:cs typeface="Arial"/>
              </a:rPr>
              <a:t>Cara Viola</a:t>
            </a:r>
          </a:p>
          <a:p>
            <a:pPr defTabSz="685800"/>
            <a:endParaRPr lang="en-GB" sz="2100" dirty="0">
              <a:solidFill>
                <a:srgbClr val="030D6F"/>
              </a:solidFill>
              <a:latin typeface="Arial"/>
              <a:cs typeface="Arial"/>
            </a:endParaRPr>
          </a:p>
          <a:p>
            <a:pPr defTabSz="685800"/>
            <a:r>
              <a:rPr lang="en-GB" sz="2100" dirty="0">
                <a:solidFill>
                  <a:srgbClr val="030D6F"/>
                </a:solidFill>
                <a:latin typeface="Arial"/>
                <a:cs typeface="Arial"/>
                <a:hlinkClick r:id="rId2"/>
              </a:rPr>
              <a:t>EDI@sportscotland.org.uk</a:t>
            </a:r>
            <a:r>
              <a:rPr lang="en-GB" sz="2100" dirty="0">
                <a:solidFill>
                  <a:srgbClr val="030D6F"/>
                </a:solidFill>
                <a:latin typeface="Arial"/>
                <a:cs typeface="Arial"/>
              </a:rPr>
              <a:t> </a:t>
            </a:r>
          </a:p>
        </p:txBody>
      </p:sp>
    </p:spTree>
    <p:extLst>
      <p:ext uri="{BB962C8B-B14F-4D97-AF65-F5344CB8AC3E}">
        <p14:creationId xmlns:p14="http://schemas.microsoft.com/office/powerpoint/2010/main" val="36410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Coffee">
            <a:extLst>
              <a:ext uri="{FF2B5EF4-FFF2-40B4-BE49-F238E27FC236}">
                <a16:creationId xmlns:a16="http://schemas.microsoft.com/office/drawing/2014/main" id="{51C05C83-8845-4E7D-A475-F8D983BE4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57202" y="1200319"/>
            <a:ext cx="2829595" cy="2829595"/>
          </a:xfrm>
          <a:prstGeom prst="rect">
            <a:avLst/>
          </a:prstGeom>
        </p:spPr>
      </p:pic>
      <p:sp>
        <p:nvSpPr>
          <p:cNvPr id="2" name="Title 1">
            <a:extLst>
              <a:ext uri="{FF2B5EF4-FFF2-40B4-BE49-F238E27FC236}">
                <a16:creationId xmlns:a16="http://schemas.microsoft.com/office/drawing/2014/main" id="{0BC6AB2D-7D32-4718-ABD1-CBE01A7743CE}"/>
              </a:ext>
            </a:extLst>
          </p:cNvPr>
          <p:cNvSpPr>
            <a:spLocks noGrp="1"/>
          </p:cNvSpPr>
          <p:nvPr>
            <p:ph type="title"/>
          </p:nvPr>
        </p:nvSpPr>
        <p:spPr>
          <a:xfrm>
            <a:off x="467545" y="465535"/>
            <a:ext cx="5316035" cy="584775"/>
          </a:xfrm>
        </p:spPr>
        <p:txBody>
          <a:bodyPr wrap="none" anchor="t">
            <a:normAutofit/>
          </a:bodyPr>
          <a:lstStyle/>
          <a:p>
            <a:r>
              <a:rPr lang="en-GB" dirty="0"/>
              <a:t>Break time! 11:50 – 11:55 </a:t>
            </a:r>
          </a:p>
        </p:txBody>
      </p:sp>
      <p:sp>
        <p:nvSpPr>
          <p:cNvPr id="3" name="TextBox 2">
            <a:extLst>
              <a:ext uri="{FF2B5EF4-FFF2-40B4-BE49-F238E27FC236}">
                <a16:creationId xmlns:a16="http://schemas.microsoft.com/office/drawing/2014/main" id="{ADF57A5F-846E-4439-8630-1258DABED5ED}"/>
              </a:ext>
            </a:extLst>
          </p:cNvPr>
          <p:cNvSpPr txBox="1"/>
          <p:nvPr/>
        </p:nvSpPr>
        <p:spPr>
          <a:xfrm>
            <a:off x="6314405" y="3106584"/>
            <a:ext cx="2829595" cy="646331"/>
          </a:xfrm>
          <a:prstGeom prst="rect">
            <a:avLst/>
          </a:prstGeom>
          <a:noFill/>
        </p:spPr>
        <p:txBody>
          <a:bodyPr wrap="square" rtlCol="0">
            <a:spAutoFit/>
          </a:bodyPr>
          <a:lstStyle/>
          <a:p>
            <a:r>
              <a:rPr lang="en-GB" dirty="0"/>
              <a:t>The main session will restart at:11:55</a:t>
            </a:r>
          </a:p>
        </p:txBody>
      </p:sp>
    </p:spTree>
    <p:extLst>
      <p:ext uri="{BB962C8B-B14F-4D97-AF65-F5344CB8AC3E}">
        <p14:creationId xmlns:p14="http://schemas.microsoft.com/office/powerpoint/2010/main" val="351232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51F9AD8-1BA8-4A51-81D5-19D338B0409A}"/>
              </a:ext>
            </a:extLst>
          </p:cNvPr>
          <p:cNvSpPr>
            <a:spLocks noGrp="1"/>
          </p:cNvSpPr>
          <p:nvPr>
            <p:ph type="ctrTitle"/>
          </p:nvPr>
        </p:nvSpPr>
        <p:spPr>
          <a:xfrm>
            <a:off x="539553" y="1661634"/>
            <a:ext cx="8223447" cy="584775"/>
          </a:xfrm>
        </p:spPr>
        <p:txBody>
          <a:bodyPr/>
          <a:lstStyle/>
          <a:p>
            <a:r>
              <a:rPr lang="en-GB" dirty="0"/>
              <a:t>People at the heart of decision making</a:t>
            </a:r>
          </a:p>
        </p:txBody>
      </p:sp>
      <p:sp>
        <p:nvSpPr>
          <p:cNvPr id="3" name="Title 5">
            <a:extLst>
              <a:ext uri="{FF2B5EF4-FFF2-40B4-BE49-F238E27FC236}">
                <a16:creationId xmlns:a16="http://schemas.microsoft.com/office/drawing/2014/main" id="{24948881-8C6B-41BC-8E4E-336AA3FEE3C1}"/>
              </a:ext>
            </a:extLst>
          </p:cNvPr>
          <p:cNvSpPr txBox="1">
            <a:spLocks/>
          </p:cNvSpPr>
          <p:nvPr/>
        </p:nvSpPr>
        <p:spPr bwMode="auto">
          <a:xfrm>
            <a:off x="539553" y="1076859"/>
            <a:ext cx="2562836" cy="584775"/>
          </a:xfrm>
          <a:prstGeom prst="rect">
            <a:avLst/>
          </a:prstGeom>
          <a:solidFill>
            <a:srgbClr val="DADAEB"/>
          </a:solidFill>
          <a:ln w="9525">
            <a:noFill/>
            <a:miter lim="800000"/>
            <a:headEnd/>
            <a:tailEnd/>
          </a:ln>
        </p:spPr>
        <p:txBody>
          <a:bodyPr vert="horz" wrap="none" lIns="180000" tIns="45720" rIns="180000" bIns="45720" numCol="1" anchor="b" anchorCtr="0" compatLnSpc="1">
            <a:prstTxWarp prst="textNoShape">
              <a:avLst/>
            </a:prstTxWarp>
            <a:spAutoFit/>
          </a:bodyPr>
          <a:lstStyle>
            <a:lvl1pPr algn="l" rtl="0" eaLnBrk="0" fontAlgn="base" hangingPunct="0">
              <a:spcBef>
                <a:spcPct val="0"/>
              </a:spcBef>
              <a:spcAft>
                <a:spcPct val="0"/>
              </a:spcAft>
              <a:defRPr sz="3200" b="1" spc="-150" smtClean="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189" algn="l" rtl="0" eaLnBrk="1" fontAlgn="base" hangingPunct="1">
              <a:spcBef>
                <a:spcPct val="0"/>
              </a:spcBef>
              <a:spcAft>
                <a:spcPct val="0"/>
              </a:spcAft>
              <a:defRPr sz="3600" b="1">
                <a:solidFill>
                  <a:schemeClr val="accent2"/>
                </a:solidFill>
                <a:latin typeface="Arial" charset="0"/>
              </a:defRPr>
            </a:lvl6pPr>
            <a:lvl7pPr marL="914378" algn="l" rtl="0" eaLnBrk="1" fontAlgn="base" hangingPunct="1">
              <a:spcBef>
                <a:spcPct val="0"/>
              </a:spcBef>
              <a:spcAft>
                <a:spcPct val="0"/>
              </a:spcAft>
              <a:defRPr sz="3600" b="1">
                <a:solidFill>
                  <a:schemeClr val="accent2"/>
                </a:solidFill>
                <a:latin typeface="Arial" charset="0"/>
              </a:defRPr>
            </a:lvl7pPr>
            <a:lvl8pPr marL="1371566" algn="l" rtl="0" eaLnBrk="1" fontAlgn="base" hangingPunct="1">
              <a:spcBef>
                <a:spcPct val="0"/>
              </a:spcBef>
              <a:spcAft>
                <a:spcPct val="0"/>
              </a:spcAft>
              <a:defRPr sz="3600" b="1">
                <a:solidFill>
                  <a:schemeClr val="accent2"/>
                </a:solidFill>
                <a:latin typeface="Arial" charset="0"/>
              </a:defRPr>
            </a:lvl8pPr>
            <a:lvl9pPr marL="1828754" algn="l" rtl="0" eaLnBrk="1" fontAlgn="base" hangingPunct="1">
              <a:spcBef>
                <a:spcPct val="0"/>
              </a:spcBef>
              <a:spcAft>
                <a:spcPct val="0"/>
              </a:spcAft>
              <a:defRPr sz="3600" b="1">
                <a:solidFill>
                  <a:schemeClr val="accent2"/>
                </a:solidFill>
                <a:latin typeface="Arial" charset="0"/>
              </a:defRPr>
            </a:lvl9pPr>
          </a:lstStyle>
          <a:p>
            <a:pPr defTabSz="914400"/>
            <a:r>
              <a:rPr lang="en-GB" kern="0" dirty="0"/>
              <a:t>New Ideas</a:t>
            </a:r>
          </a:p>
        </p:txBody>
      </p:sp>
    </p:spTree>
    <p:extLst>
      <p:ext uri="{BB962C8B-B14F-4D97-AF65-F5344CB8AC3E}">
        <p14:creationId xmlns:p14="http://schemas.microsoft.com/office/powerpoint/2010/main" val="430672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F8DB27-881B-4FC5-B4E0-812AB018B330}"/>
              </a:ext>
            </a:extLst>
          </p:cNvPr>
          <p:cNvSpPr>
            <a:spLocks noGrp="1"/>
          </p:cNvSpPr>
          <p:nvPr>
            <p:ph idx="1"/>
          </p:nvPr>
        </p:nvSpPr>
        <p:spPr>
          <a:xfrm>
            <a:off x="538152" y="1997737"/>
            <a:ext cx="8581557" cy="1148025"/>
          </a:xfrm>
        </p:spPr>
        <p:txBody>
          <a:bodyPr>
            <a:normAutofit fontScale="92500"/>
          </a:bodyPr>
          <a:lstStyle/>
          <a:p>
            <a:pPr marL="0" indent="0" algn="ctr">
              <a:buNone/>
            </a:pPr>
            <a:r>
              <a:rPr lang="en-GB" sz="2800" dirty="0">
                <a:ea typeface="+mn-lt"/>
                <a:cs typeface="+mn-lt"/>
              </a:rPr>
              <a:t>Delivering our "New Ideas" </a:t>
            </a:r>
          </a:p>
          <a:p>
            <a:pPr marL="0" indent="0" algn="ctr">
              <a:buNone/>
            </a:pPr>
            <a:r>
              <a:rPr lang="en-GB" sz="2800" dirty="0">
                <a:ea typeface="+mn-lt"/>
                <a:cs typeface="+mn-lt"/>
              </a:rPr>
              <a:t>is about putting people at the heart of decision-making </a:t>
            </a:r>
          </a:p>
          <a:p>
            <a:pPr marL="0" indent="0" algn="ctr">
              <a:buNone/>
            </a:pPr>
            <a:endParaRPr lang="en-GB" sz="3600" dirty="0">
              <a:ea typeface="+mn-lt"/>
              <a:cs typeface="+mn-lt"/>
            </a:endParaRPr>
          </a:p>
          <a:p>
            <a:pPr marL="0" indent="0" algn="ctr">
              <a:buNone/>
            </a:pPr>
            <a:endParaRPr lang="en-GB" sz="3600" dirty="0">
              <a:ea typeface="+mn-lt"/>
              <a:cs typeface="+mn-lt"/>
            </a:endParaRPr>
          </a:p>
        </p:txBody>
      </p:sp>
      <p:sp>
        <p:nvSpPr>
          <p:cNvPr id="3" name="Title 2">
            <a:extLst>
              <a:ext uri="{FF2B5EF4-FFF2-40B4-BE49-F238E27FC236}">
                <a16:creationId xmlns:a16="http://schemas.microsoft.com/office/drawing/2014/main" id="{D633A6F8-B436-4758-8291-8464E0A90FCE}"/>
              </a:ext>
            </a:extLst>
          </p:cNvPr>
          <p:cNvSpPr>
            <a:spLocks noGrp="1"/>
          </p:cNvSpPr>
          <p:nvPr>
            <p:ph type="title"/>
          </p:nvPr>
        </p:nvSpPr>
        <p:spPr>
          <a:xfrm>
            <a:off x="430825" y="1098688"/>
            <a:ext cx="8282350" cy="582916"/>
          </a:xfrm>
        </p:spPr>
        <p:txBody>
          <a:bodyPr/>
          <a:lstStyle/>
          <a:p>
            <a:r>
              <a:rPr lang="en-GB" sz="3188" dirty="0">
                <a:latin typeface="Arial Black"/>
              </a:rPr>
              <a:t>People at the heart of decision making</a:t>
            </a:r>
            <a:endParaRPr lang="en-GB" dirty="0"/>
          </a:p>
        </p:txBody>
      </p:sp>
    </p:spTree>
    <p:extLst>
      <p:ext uri="{BB962C8B-B14F-4D97-AF65-F5344CB8AC3E}">
        <p14:creationId xmlns:p14="http://schemas.microsoft.com/office/powerpoint/2010/main" val="141320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7317BF-6036-424F-A203-9366D1B4FEB0}"/>
              </a:ext>
            </a:extLst>
          </p:cNvPr>
          <p:cNvSpPr/>
          <p:nvPr/>
        </p:nvSpPr>
        <p:spPr>
          <a:xfrm>
            <a:off x="375138" y="796634"/>
            <a:ext cx="8471877" cy="282632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just" defTabSz="457200" rtl="0" eaLnBrk="1" fontAlgn="auto" latinLnBrk="0" hangingPunct="1">
              <a:lnSpc>
                <a:spcPct val="100000"/>
              </a:lnSpc>
              <a:spcBef>
                <a:spcPct val="40000"/>
              </a:spcBef>
              <a:spcAft>
                <a:spcPct val="10000"/>
              </a:spcAft>
              <a:buClrTx/>
              <a:buSzTx/>
              <a:buFontTx/>
              <a:buNone/>
              <a:tabLst/>
              <a:defRPr/>
            </a:pPr>
            <a:endParaRPr kumimoji="0" lang="en-GB" sz="1400" b="0" i="1" u="none" strike="noStrike" kern="1200" cap="none" spc="0" normalizeH="0" baseline="0" noProof="0" dirty="0">
              <a:ln>
                <a:noFill/>
              </a:ln>
              <a:solidFill>
                <a:schemeClr val="accent1">
                  <a:lumMod val="75000"/>
                </a:schemeClr>
              </a:solidFill>
              <a:effectLst/>
              <a:uLnTx/>
              <a:uFillTx/>
              <a:latin typeface="Arial"/>
              <a:ea typeface="+mn-lt"/>
              <a:cs typeface="Arial"/>
            </a:endParaRPr>
          </a:p>
          <a:p>
            <a:pPr marL="0" marR="0" lvl="0" indent="0" algn="just" defTabSz="457200" rtl="0" eaLnBrk="1" fontAlgn="auto" latinLnBrk="0" hangingPunct="1">
              <a:lnSpc>
                <a:spcPct val="100000"/>
              </a:lnSpc>
              <a:spcBef>
                <a:spcPct val="40000"/>
              </a:spcBef>
              <a:spcAft>
                <a:spcPct val="10000"/>
              </a:spcAft>
              <a:buClrTx/>
              <a:buSzTx/>
              <a:buFontTx/>
              <a:buNone/>
              <a:tabLst/>
              <a:defRPr/>
            </a:pPr>
            <a:r>
              <a:rPr kumimoji="0" lang="en-GB" sz="1400" b="0" i="1" u="none" strike="noStrike" kern="1200" cap="none" spc="0" normalizeH="0" baseline="0" noProof="0" dirty="0">
                <a:ln>
                  <a:noFill/>
                </a:ln>
                <a:solidFill>
                  <a:schemeClr val="accent1">
                    <a:lumMod val="75000"/>
                  </a:schemeClr>
                </a:solidFill>
                <a:effectLst/>
                <a:uLnTx/>
                <a:uFillTx/>
                <a:latin typeface="Arial"/>
                <a:ea typeface="+mn-lt"/>
                <a:cs typeface="Arial"/>
              </a:rPr>
              <a:t>“Nothing for us, without us. Conversations, engagement and listening and understanding is crucial.” </a:t>
            </a:r>
          </a:p>
          <a:p>
            <a:pPr marL="0" marR="0" lvl="0" indent="0" algn="just" defTabSz="457200" rtl="0" eaLnBrk="1" fontAlgn="auto" latinLnBrk="0" hangingPunct="1">
              <a:lnSpc>
                <a:spcPct val="100000"/>
              </a:lnSpc>
              <a:spcBef>
                <a:spcPct val="40000"/>
              </a:spcBef>
              <a:spcAft>
                <a:spcPct val="10000"/>
              </a:spcAft>
              <a:buClrTx/>
              <a:buSzTx/>
              <a:buFontTx/>
              <a:buNone/>
              <a:tabLst/>
              <a:defRPr/>
            </a:pPr>
            <a:endParaRPr lang="en-US" sz="1400" dirty="0">
              <a:solidFill>
                <a:schemeClr val="accent1">
                  <a:lumMod val="75000"/>
                </a:schemeClr>
              </a:solidFill>
              <a:latin typeface="Arial"/>
              <a:cs typeface="Arial"/>
            </a:endParaRPr>
          </a:p>
          <a:p>
            <a:pPr algn="just">
              <a:spcBef>
                <a:spcPct val="40000"/>
              </a:spcBef>
              <a:spcAft>
                <a:spcPct val="10000"/>
              </a:spcAft>
              <a:defRPr/>
            </a:pPr>
            <a:r>
              <a:rPr lang="en-GB" sz="1400" i="1" dirty="0">
                <a:solidFill>
                  <a:schemeClr val="accent1">
                    <a:lumMod val="75000"/>
                  </a:schemeClr>
                </a:solidFill>
                <a:ea typeface="+mn-lt"/>
              </a:rPr>
              <a:t>“The people who have the lived experience must be round the table too.” </a:t>
            </a:r>
          </a:p>
          <a:p>
            <a:pPr marL="0" marR="0" lvl="0" indent="0" algn="just" defTabSz="457200" rtl="0" eaLnBrk="1" fontAlgn="auto" latinLnBrk="0" hangingPunct="1">
              <a:lnSpc>
                <a:spcPct val="100000"/>
              </a:lnSpc>
              <a:spcBef>
                <a:spcPct val="40000"/>
              </a:spcBef>
              <a:spcAft>
                <a:spcPct val="10000"/>
              </a:spcAft>
              <a:buClrTx/>
              <a:buSzTx/>
              <a:buFontTx/>
              <a:buNone/>
              <a:tabLst/>
              <a:defRPr/>
            </a:pPr>
            <a:endParaRPr kumimoji="0" lang="en-GB" sz="1400" b="0" i="1" u="none" strike="noStrike" kern="1200" cap="none" spc="0" normalizeH="0" baseline="0" noProof="0" dirty="0">
              <a:ln>
                <a:noFill/>
              </a:ln>
              <a:solidFill>
                <a:schemeClr val="accent1">
                  <a:lumMod val="75000"/>
                </a:schemeClr>
              </a:solidFill>
              <a:effectLst/>
              <a:uLnTx/>
              <a:uFillTx/>
              <a:latin typeface="Arial"/>
              <a:ea typeface="+mn-lt"/>
              <a:cs typeface="Arial"/>
            </a:endParaRPr>
          </a:p>
          <a:p>
            <a:pPr marL="0" marR="0" lvl="0" indent="0" algn="just" defTabSz="457200" rtl="0" eaLnBrk="1" fontAlgn="auto" latinLnBrk="0" hangingPunct="1">
              <a:lnSpc>
                <a:spcPct val="100000"/>
              </a:lnSpc>
              <a:spcBef>
                <a:spcPct val="40000"/>
              </a:spcBef>
              <a:spcAft>
                <a:spcPct val="10000"/>
              </a:spcAft>
              <a:buClrTx/>
              <a:buSzTx/>
              <a:buFontTx/>
              <a:buNone/>
              <a:tabLst/>
              <a:defRPr/>
            </a:pPr>
            <a:r>
              <a:rPr kumimoji="0" lang="en-GB" sz="1400" b="0" i="1" u="none" strike="noStrike" kern="1200" cap="none" spc="0" normalizeH="0" baseline="0" noProof="0" dirty="0">
                <a:ln>
                  <a:noFill/>
                </a:ln>
                <a:solidFill>
                  <a:schemeClr val="accent1">
                    <a:lumMod val="75000"/>
                  </a:schemeClr>
                </a:solidFill>
                <a:effectLst/>
                <a:uLnTx/>
                <a:uFillTx/>
                <a:latin typeface="Arial"/>
                <a:ea typeface="+mn-lt"/>
                <a:cs typeface="Arial"/>
              </a:rPr>
              <a:t>“We are not diverse as a sporting sector - but we can be proactive in creating environments to listen and understand. Partnerships with community based (and non-sporting) groups from multiple ethnic backgrounds essential.”</a:t>
            </a:r>
          </a:p>
          <a:p>
            <a:pPr marL="0" marR="0" lvl="0" indent="0" algn="r" defTabSz="457200" rtl="0" eaLnBrk="1" fontAlgn="auto" latinLnBrk="0" hangingPunct="1">
              <a:lnSpc>
                <a:spcPct val="100000"/>
              </a:lnSpc>
              <a:spcBef>
                <a:spcPct val="40000"/>
              </a:spcBef>
              <a:spcAft>
                <a:spcPct val="10000"/>
              </a:spcAft>
              <a:buClrTx/>
              <a:buSzTx/>
              <a:buFontTx/>
              <a:buNone/>
              <a:tabLst/>
              <a:defRPr/>
            </a:pPr>
            <a:r>
              <a:rPr kumimoji="0" lang="en-GB" sz="1400" b="1" i="0" u="none" strike="noStrike" kern="1200" cap="none" spc="0" normalizeH="0" baseline="0" noProof="0" dirty="0">
                <a:ln>
                  <a:noFill/>
                </a:ln>
                <a:solidFill>
                  <a:srgbClr val="030D6F"/>
                </a:solidFill>
                <a:effectLst/>
                <a:uLnTx/>
                <a:uFillTx/>
                <a:latin typeface="Arial"/>
                <a:ea typeface="+mn-ea"/>
                <a:cs typeface="Arial"/>
              </a:rPr>
              <a:t>Equality Outcomes Consultation</a:t>
            </a:r>
          </a:p>
        </p:txBody>
      </p:sp>
    </p:spTree>
    <p:extLst>
      <p:ext uri="{BB962C8B-B14F-4D97-AF65-F5344CB8AC3E}">
        <p14:creationId xmlns:p14="http://schemas.microsoft.com/office/powerpoint/2010/main" val="2063961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5C2557-70C7-4F04-8765-214DCE6AEEF9}"/>
              </a:ext>
            </a:extLst>
          </p:cNvPr>
          <p:cNvSpPr/>
          <p:nvPr/>
        </p:nvSpPr>
        <p:spPr>
          <a:xfrm>
            <a:off x="2474616" y="1669894"/>
            <a:ext cx="3773352" cy="18037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28600" tIns="182880" rIns="22860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a:ea typeface="+mn-lt"/>
                <a:cs typeface="Arial"/>
              </a:rPr>
              <a:t>NEW IDEAS</a:t>
            </a:r>
            <a:endParaRPr kumimoji="0" lang="en-US" sz="18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30D6F"/>
                </a:solidFill>
                <a:effectLst/>
                <a:uLnTx/>
                <a:uFillTx/>
                <a:latin typeface="Arial"/>
                <a:ea typeface="+mn-ea"/>
                <a:cs typeface="Arial"/>
              </a:rPr>
              <a:t>We experiment and co-design new approaches that respond to the needs of disadvantaged and excluded groups. </a:t>
            </a:r>
          </a:p>
        </p:txBody>
      </p:sp>
      <p:grpSp>
        <p:nvGrpSpPr>
          <p:cNvPr id="5" name="Group 4">
            <a:extLst>
              <a:ext uri="{FF2B5EF4-FFF2-40B4-BE49-F238E27FC236}">
                <a16:creationId xmlns:a16="http://schemas.microsoft.com/office/drawing/2014/main" id="{4C459042-B4EB-434D-9819-25B0B2F69832}"/>
              </a:ext>
            </a:extLst>
          </p:cNvPr>
          <p:cNvGrpSpPr/>
          <p:nvPr/>
        </p:nvGrpSpPr>
        <p:grpSpPr>
          <a:xfrm>
            <a:off x="4193812" y="1470068"/>
            <a:ext cx="334959" cy="199826"/>
            <a:chOff x="2040089" y="2108221"/>
            <a:chExt cx="213732" cy="260513"/>
          </a:xfrm>
        </p:grpSpPr>
        <p:sp>
          <p:nvSpPr>
            <p:cNvPr id="6" name="Isosceles Triangle 5">
              <a:extLst>
                <a:ext uri="{FF2B5EF4-FFF2-40B4-BE49-F238E27FC236}">
                  <a16:creationId xmlns:a16="http://schemas.microsoft.com/office/drawing/2014/main" id="{FDD41BE6-2D33-481A-B591-E2EA54FEC539}"/>
                </a:ext>
              </a:extLst>
            </p:cNvPr>
            <p:cNvSpPr/>
            <p:nvPr/>
          </p:nvSpPr>
          <p:spPr>
            <a:xfrm>
              <a:off x="2040089" y="2108221"/>
              <a:ext cx="213732" cy="18585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Arial"/>
              </a:endParaRPr>
            </a:p>
          </p:txBody>
        </p:sp>
        <p:sp>
          <p:nvSpPr>
            <p:cNvPr id="7" name="Isosceles Triangle 6">
              <a:extLst>
                <a:ext uri="{FF2B5EF4-FFF2-40B4-BE49-F238E27FC236}">
                  <a16:creationId xmlns:a16="http://schemas.microsoft.com/office/drawing/2014/main" id="{FE4625FB-39F7-4AF4-BBC2-8EC44E881FC9}"/>
                </a:ext>
              </a:extLst>
            </p:cNvPr>
            <p:cNvSpPr/>
            <p:nvPr/>
          </p:nvSpPr>
          <p:spPr>
            <a:xfrm>
              <a:off x="2040089" y="2182880"/>
              <a:ext cx="213732" cy="18585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Arial"/>
              </a:endParaRPr>
            </a:p>
          </p:txBody>
        </p:sp>
      </p:grpSp>
      <p:sp>
        <p:nvSpPr>
          <p:cNvPr id="8" name="Title 1">
            <a:extLst>
              <a:ext uri="{FF2B5EF4-FFF2-40B4-BE49-F238E27FC236}">
                <a16:creationId xmlns:a16="http://schemas.microsoft.com/office/drawing/2014/main" id="{B8DDA798-A63E-4890-B6AC-264F395ADAF0}"/>
              </a:ext>
            </a:extLst>
          </p:cNvPr>
          <p:cNvSpPr>
            <a:spLocks noGrp="1"/>
          </p:cNvSpPr>
          <p:nvPr>
            <p:ph type="title"/>
          </p:nvPr>
        </p:nvSpPr>
        <p:spPr>
          <a:xfrm>
            <a:off x="1027227" y="369437"/>
            <a:ext cx="6668127" cy="584775"/>
          </a:xfrm>
        </p:spPr>
        <p:txBody>
          <a:bodyPr/>
          <a:lstStyle/>
          <a:p>
            <a:r>
              <a:rPr lang="en-US" dirty="0">
                <a:latin typeface="Arial Black"/>
              </a:rPr>
              <a:t>New ideas are outcome driven</a:t>
            </a:r>
            <a:endParaRPr lang="en-US" dirty="0"/>
          </a:p>
        </p:txBody>
      </p:sp>
    </p:spTree>
    <p:extLst>
      <p:ext uri="{BB962C8B-B14F-4D97-AF65-F5344CB8AC3E}">
        <p14:creationId xmlns:p14="http://schemas.microsoft.com/office/powerpoint/2010/main" val="2053369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4332D5-E060-4BEB-B72C-6FCE629BE295}"/>
              </a:ext>
            </a:extLst>
          </p:cNvPr>
          <p:cNvSpPr txBox="1"/>
          <p:nvPr/>
        </p:nvSpPr>
        <p:spPr>
          <a:xfrm>
            <a:off x="606560" y="1043246"/>
            <a:ext cx="8186920" cy="2585323"/>
          </a:xfrm>
          <a:prstGeom prst="rect">
            <a:avLst/>
          </a:prstGeom>
          <a:noFill/>
        </p:spPr>
        <p:txBody>
          <a:bodyPr wrap="square" rtlCol="0">
            <a:spAutoFit/>
          </a:bodyPr>
          <a:lstStyle/>
          <a:p>
            <a:r>
              <a:rPr lang="en-GB" dirty="0"/>
              <a:t>Lets explore this idea of </a:t>
            </a:r>
            <a:r>
              <a:rPr lang="en-GB" b="1" dirty="0"/>
              <a:t>involvement</a:t>
            </a:r>
            <a:r>
              <a:rPr lang="en-GB" dirty="0"/>
              <a:t> together now, so</a:t>
            </a:r>
          </a:p>
          <a:p>
            <a:endParaRPr lang="en-GB" dirty="0"/>
          </a:p>
          <a:p>
            <a:pPr lvl="1"/>
            <a:r>
              <a:rPr lang="en-GB" dirty="0"/>
              <a:t>-we understand this better</a:t>
            </a:r>
          </a:p>
          <a:p>
            <a:pPr lvl="1"/>
            <a:r>
              <a:rPr lang="en-GB" dirty="0"/>
              <a:t>-we can put this into practice together</a:t>
            </a:r>
          </a:p>
          <a:p>
            <a:endParaRPr lang="en-GB" dirty="0"/>
          </a:p>
          <a:p>
            <a:endParaRPr lang="en-GB" dirty="0"/>
          </a:p>
          <a:p>
            <a:endParaRPr lang="en-GB" dirty="0"/>
          </a:p>
          <a:p>
            <a:r>
              <a:rPr lang="en-GB" dirty="0"/>
              <a:t>Purpose: Your views and experience will inform our approach to involvement and how we work together.</a:t>
            </a:r>
          </a:p>
        </p:txBody>
      </p:sp>
    </p:spTree>
    <p:extLst>
      <p:ext uri="{BB962C8B-B14F-4D97-AF65-F5344CB8AC3E}">
        <p14:creationId xmlns:p14="http://schemas.microsoft.com/office/powerpoint/2010/main" val="140574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791056-3CED-42B4-B293-BF95513711C1}"/>
              </a:ext>
            </a:extLst>
          </p:cNvPr>
          <p:cNvSpPr>
            <a:spLocks noGrp="1"/>
          </p:cNvSpPr>
          <p:nvPr>
            <p:ph type="ctrTitle"/>
          </p:nvPr>
        </p:nvSpPr>
        <p:spPr>
          <a:xfrm>
            <a:off x="539552" y="1377264"/>
            <a:ext cx="6049368" cy="954107"/>
          </a:xfrm>
        </p:spPr>
        <p:txBody>
          <a:bodyPr/>
          <a:lstStyle/>
          <a:p>
            <a:r>
              <a:rPr lang="en-GB" sz="2800" dirty="0"/>
              <a:t>Our new </a:t>
            </a:r>
            <a:r>
              <a:rPr lang="en-GB" sz="2800" dirty="0">
                <a:latin typeface="Arial Black"/>
              </a:rPr>
              <a:t>approach </a:t>
            </a:r>
            <a:br>
              <a:rPr lang="en-GB" sz="2800" dirty="0">
                <a:latin typeface="Arial Black"/>
              </a:rPr>
            </a:br>
            <a:r>
              <a:rPr lang="en-GB" sz="2800" dirty="0"/>
              <a:t>Equality, Diversity and Inclusion</a:t>
            </a:r>
            <a:endParaRPr lang="en-GB" sz="2800" dirty="0">
              <a:latin typeface="Arial Black"/>
            </a:endParaRPr>
          </a:p>
        </p:txBody>
      </p:sp>
      <p:sp>
        <p:nvSpPr>
          <p:cNvPr id="7" name="TextBox 6">
            <a:extLst>
              <a:ext uri="{FF2B5EF4-FFF2-40B4-BE49-F238E27FC236}">
                <a16:creationId xmlns:a16="http://schemas.microsoft.com/office/drawing/2014/main" id="{74B7E23A-B236-4A56-BB1E-1E46171721B9}"/>
              </a:ext>
            </a:extLst>
          </p:cNvPr>
          <p:cNvSpPr txBox="1"/>
          <p:nvPr/>
        </p:nvSpPr>
        <p:spPr>
          <a:xfrm>
            <a:off x="561505" y="3107292"/>
            <a:ext cx="2944091" cy="369332"/>
          </a:xfrm>
          <a:prstGeom prst="rect">
            <a:avLst/>
          </a:prstGeom>
          <a:noFill/>
        </p:spPr>
        <p:txBody>
          <a:bodyPr wrap="square" rtlCol="0">
            <a:spAutoFit/>
          </a:bodyPr>
          <a:lstStyle/>
          <a:p>
            <a:r>
              <a:rPr lang="en-GB" dirty="0"/>
              <a:t>EDI@sportscotland.org.uk</a:t>
            </a:r>
          </a:p>
        </p:txBody>
      </p:sp>
    </p:spTree>
    <p:extLst>
      <p:ext uri="{BB962C8B-B14F-4D97-AF65-F5344CB8AC3E}">
        <p14:creationId xmlns:p14="http://schemas.microsoft.com/office/powerpoint/2010/main" val="197229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lowchart: Connector 23">
            <a:extLst>
              <a:ext uri="{FF2B5EF4-FFF2-40B4-BE49-F238E27FC236}">
                <a16:creationId xmlns:a16="http://schemas.microsoft.com/office/drawing/2014/main" id="{E3D8844F-C852-4D53-A764-6802443AB73A}"/>
              </a:ext>
            </a:extLst>
          </p:cNvPr>
          <p:cNvSpPr/>
          <p:nvPr/>
        </p:nvSpPr>
        <p:spPr>
          <a:xfrm>
            <a:off x="5129498" y="2413102"/>
            <a:ext cx="1679329" cy="1670019"/>
          </a:xfrm>
          <a:prstGeom prst="flowChartConnector">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23" name="Flowchart: Connector 22">
            <a:extLst>
              <a:ext uri="{FF2B5EF4-FFF2-40B4-BE49-F238E27FC236}">
                <a16:creationId xmlns:a16="http://schemas.microsoft.com/office/drawing/2014/main" id="{D79CA145-171D-4C50-A687-6B72660EEB82}"/>
              </a:ext>
            </a:extLst>
          </p:cNvPr>
          <p:cNvSpPr/>
          <p:nvPr/>
        </p:nvSpPr>
        <p:spPr>
          <a:xfrm>
            <a:off x="5765976" y="3460563"/>
            <a:ext cx="1596738" cy="1575378"/>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22" name="Flowchart: Connector 21">
            <a:extLst>
              <a:ext uri="{FF2B5EF4-FFF2-40B4-BE49-F238E27FC236}">
                <a16:creationId xmlns:a16="http://schemas.microsoft.com/office/drawing/2014/main" id="{B67E3BEE-B969-47E9-8BE8-22B4AC643250}"/>
              </a:ext>
            </a:extLst>
          </p:cNvPr>
          <p:cNvSpPr/>
          <p:nvPr/>
        </p:nvSpPr>
        <p:spPr>
          <a:xfrm>
            <a:off x="7227565" y="756912"/>
            <a:ext cx="1648690" cy="1656190"/>
          </a:xfrm>
          <a:prstGeom prst="flowChartConnector">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21" name="Flowchart: Connector 20">
            <a:extLst>
              <a:ext uri="{FF2B5EF4-FFF2-40B4-BE49-F238E27FC236}">
                <a16:creationId xmlns:a16="http://schemas.microsoft.com/office/drawing/2014/main" id="{DA479FAA-0932-408E-BDC8-F702F5E3BE98}"/>
              </a:ext>
            </a:extLst>
          </p:cNvPr>
          <p:cNvSpPr/>
          <p:nvPr/>
        </p:nvSpPr>
        <p:spPr>
          <a:xfrm>
            <a:off x="1558039" y="986190"/>
            <a:ext cx="1683327" cy="1575378"/>
          </a:xfrm>
          <a:prstGeom prst="flowChartConnector">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20" name="Flowchart: Connector 19">
            <a:extLst>
              <a:ext uri="{FF2B5EF4-FFF2-40B4-BE49-F238E27FC236}">
                <a16:creationId xmlns:a16="http://schemas.microsoft.com/office/drawing/2014/main" id="{568915FE-1E24-4CC9-BDD6-AE5271E07AB3}"/>
              </a:ext>
            </a:extLst>
          </p:cNvPr>
          <p:cNvSpPr/>
          <p:nvPr/>
        </p:nvSpPr>
        <p:spPr>
          <a:xfrm>
            <a:off x="7192928" y="2771174"/>
            <a:ext cx="1683327" cy="1656190"/>
          </a:xfrm>
          <a:prstGeom prst="flowChartConnector">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19" name="Flowchart: Connector 18">
            <a:extLst>
              <a:ext uri="{FF2B5EF4-FFF2-40B4-BE49-F238E27FC236}">
                <a16:creationId xmlns:a16="http://schemas.microsoft.com/office/drawing/2014/main" id="{39D0AA4B-3424-4F93-B5A0-B214F382C50E}"/>
              </a:ext>
            </a:extLst>
          </p:cNvPr>
          <p:cNvSpPr/>
          <p:nvPr/>
        </p:nvSpPr>
        <p:spPr>
          <a:xfrm>
            <a:off x="4572000" y="69843"/>
            <a:ext cx="2260260" cy="2280780"/>
          </a:xfrm>
          <a:prstGeom prst="flowChartConnector">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Flowchart: Connector 17">
            <a:extLst>
              <a:ext uri="{FF2B5EF4-FFF2-40B4-BE49-F238E27FC236}">
                <a16:creationId xmlns:a16="http://schemas.microsoft.com/office/drawing/2014/main" id="{CB62E21C-5BCC-4BF5-9ED5-B84A3854F72E}"/>
              </a:ext>
            </a:extLst>
          </p:cNvPr>
          <p:cNvSpPr/>
          <p:nvPr/>
        </p:nvSpPr>
        <p:spPr>
          <a:xfrm>
            <a:off x="253894" y="1815283"/>
            <a:ext cx="1683327" cy="1575378"/>
          </a:xfrm>
          <a:prstGeom prst="flowChartConnector">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BB64A607-3EF7-4FF5-AD5B-1D955E1FCFC4}"/>
              </a:ext>
            </a:extLst>
          </p:cNvPr>
          <p:cNvSpPr txBox="1"/>
          <p:nvPr/>
        </p:nvSpPr>
        <p:spPr>
          <a:xfrm>
            <a:off x="5034482" y="952244"/>
            <a:ext cx="1611192" cy="369332"/>
          </a:xfrm>
          <a:prstGeom prst="rect">
            <a:avLst/>
          </a:prstGeom>
          <a:noFill/>
        </p:spPr>
        <p:txBody>
          <a:bodyPr wrap="square" rtlCol="0">
            <a:spAutoFit/>
          </a:bodyPr>
          <a:lstStyle/>
          <a:p>
            <a:r>
              <a:rPr lang="en-GB" dirty="0"/>
              <a:t>Participatory</a:t>
            </a:r>
          </a:p>
        </p:txBody>
      </p:sp>
      <p:sp>
        <p:nvSpPr>
          <p:cNvPr id="5" name="TextBox 4">
            <a:extLst>
              <a:ext uri="{FF2B5EF4-FFF2-40B4-BE49-F238E27FC236}">
                <a16:creationId xmlns:a16="http://schemas.microsoft.com/office/drawing/2014/main" id="{3877961D-8DC9-4EC3-9339-D9823D418467}"/>
              </a:ext>
            </a:extLst>
          </p:cNvPr>
          <p:cNvSpPr txBox="1"/>
          <p:nvPr/>
        </p:nvSpPr>
        <p:spPr>
          <a:xfrm>
            <a:off x="7328440" y="1261841"/>
            <a:ext cx="1614055" cy="646331"/>
          </a:xfrm>
          <a:prstGeom prst="rect">
            <a:avLst/>
          </a:prstGeom>
          <a:noFill/>
        </p:spPr>
        <p:txBody>
          <a:bodyPr wrap="square" rtlCol="0">
            <a:spAutoFit/>
          </a:bodyPr>
          <a:lstStyle/>
          <a:p>
            <a:r>
              <a:rPr lang="en-GB" dirty="0"/>
              <a:t>Service user involvement</a:t>
            </a:r>
          </a:p>
        </p:txBody>
      </p:sp>
      <p:sp>
        <p:nvSpPr>
          <p:cNvPr id="6" name="TextBox 5">
            <a:extLst>
              <a:ext uri="{FF2B5EF4-FFF2-40B4-BE49-F238E27FC236}">
                <a16:creationId xmlns:a16="http://schemas.microsoft.com/office/drawing/2014/main" id="{30F4D88A-DEBD-478D-BB26-F1EC58D2B00A}"/>
              </a:ext>
            </a:extLst>
          </p:cNvPr>
          <p:cNvSpPr txBox="1"/>
          <p:nvPr/>
        </p:nvSpPr>
        <p:spPr>
          <a:xfrm>
            <a:off x="7258384" y="3414603"/>
            <a:ext cx="1617871" cy="369332"/>
          </a:xfrm>
          <a:prstGeom prst="rect">
            <a:avLst/>
          </a:prstGeom>
          <a:noFill/>
        </p:spPr>
        <p:txBody>
          <a:bodyPr wrap="square" rtlCol="0">
            <a:spAutoFit/>
          </a:bodyPr>
          <a:lstStyle/>
          <a:p>
            <a:r>
              <a:rPr lang="en-GB" dirty="0"/>
              <a:t>Co production</a:t>
            </a:r>
          </a:p>
        </p:txBody>
      </p:sp>
      <p:sp>
        <p:nvSpPr>
          <p:cNvPr id="7" name="TextBox 6">
            <a:extLst>
              <a:ext uri="{FF2B5EF4-FFF2-40B4-BE49-F238E27FC236}">
                <a16:creationId xmlns:a16="http://schemas.microsoft.com/office/drawing/2014/main" id="{0EBECA6C-D8D2-4A6A-9C8D-A8D2205E08EB}"/>
              </a:ext>
            </a:extLst>
          </p:cNvPr>
          <p:cNvSpPr txBox="1"/>
          <p:nvPr/>
        </p:nvSpPr>
        <p:spPr>
          <a:xfrm>
            <a:off x="5994510" y="4049853"/>
            <a:ext cx="1302327" cy="369332"/>
          </a:xfrm>
          <a:prstGeom prst="rect">
            <a:avLst/>
          </a:prstGeom>
          <a:noFill/>
        </p:spPr>
        <p:txBody>
          <a:bodyPr wrap="square" rtlCol="0">
            <a:spAutoFit/>
          </a:bodyPr>
          <a:lstStyle/>
          <a:p>
            <a:r>
              <a:rPr lang="en-GB" dirty="0"/>
              <a:t>Co design</a:t>
            </a:r>
          </a:p>
        </p:txBody>
      </p:sp>
      <p:sp>
        <p:nvSpPr>
          <p:cNvPr id="8" name="TextBox 7">
            <a:extLst>
              <a:ext uri="{FF2B5EF4-FFF2-40B4-BE49-F238E27FC236}">
                <a16:creationId xmlns:a16="http://schemas.microsoft.com/office/drawing/2014/main" id="{6B258649-63D8-4F1C-B6C8-DC4078885F8F}"/>
              </a:ext>
            </a:extLst>
          </p:cNvPr>
          <p:cNvSpPr txBox="1"/>
          <p:nvPr/>
        </p:nvSpPr>
        <p:spPr>
          <a:xfrm>
            <a:off x="362641" y="2448734"/>
            <a:ext cx="1465832" cy="369332"/>
          </a:xfrm>
          <a:prstGeom prst="rect">
            <a:avLst/>
          </a:prstGeom>
          <a:noFill/>
        </p:spPr>
        <p:txBody>
          <a:bodyPr wrap="square" rtlCol="0">
            <a:spAutoFit/>
          </a:bodyPr>
          <a:lstStyle/>
          <a:p>
            <a:r>
              <a:rPr lang="en-GB" dirty="0"/>
              <a:t>Consultation</a:t>
            </a:r>
          </a:p>
        </p:txBody>
      </p:sp>
      <p:sp>
        <p:nvSpPr>
          <p:cNvPr id="10" name="TextBox 9">
            <a:extLst>
              <a:ext uri="{FF2B5EF4-FFF2-40B4-BE49-F238E27FC236}">
                <a16:creationId xmlns:a16="http://schemas.microsoft.com/office/drawing/2014/main" id="{462C5487-40A9-4231-A033-89DC40D70BDB}"/>
              </a:ext>
            </a:extLst>
          </p:cNvPr>
          <p:cNvSpPr txBox="1"/>
          <p:nvPr/>
        </p:nvSpPr>
        <p:spPr>
          <a:xfrm>
            <a:off x="1690254" y="1535911"/>
            <a:ext cx="1544782" cy="369332"/>
          </a:xfrm>
          <a:prstGeom prst="rect">
            <a:avLst/>
          </a:prstGeom>
          <a:noFill/>
        </p:spPr>
        <p:txBody>
          <a:bodyPr wrap="square" rtlCol="0">
            <a:spAutoFit/>
          </a:bodyPr>
          <a:lstStyle/>
          <a:p>
            <a:r>
              <a:rPr lang="en-GB" dirty="0"/>
              <a:t>Engagement</a:t>
            </a:r>
          </a:p>
        </p:txBody>
      </p:sp>
      <p:sp>
        <p:nvSpPr>
          <p:cNvPr id="25" name="TextBox 24">
            <a:extLst>
              <a:ext uri="{FF2B5EF4-FFF2-40B4-BE49-F238E27FC236}">
                <a16:creationId xmlns:a16="http://schemas.microsoft.com/office/drawing/2014/main" id="{45731503-DCCD-464F-BDC4-E730F59CDEB7}"/>
              </a:ext>
            </a:extLst>
          </p:cNvPr>
          <p:cNvSpPr txBox="1"/>
          <p:nvPr/>
        </p:nvSpPr>
        <p:spPr>
          <a:xfrm>
            <a:off x="5322566" y="3018190"/>
            <a:ext cx="1420090" cy="369332"/>
          </a:xfrm>
          <a:prstGeom prst="rect">
            <a:avLst/>
          </a:prstGeom>
          <a:noFill/>
        </p:spPr>
        <p:txBody>
          <a:bodyPr wrap="square" rtlCol="0">
            <a:spAutoFit/>
          </a:bodyPr>
          <a:lstStyle/>
          <a:p>
            <a:r>
              <a:rPr lang="en-GB" dirty="0"/>
              <a:t>Co creation</a:t>
            </a:r>
          </a:p>
        </p:txBody>
      </p:sp>
      <p:sp>
        <p:nvSpPr>
          <p:cNvPr id="26" name="Flowchart: Connector 25">
            <a:extLst>
              <a:ext uri="{FF2B5EF4-FFF2-40B4-BE49-F238E27FC236}">
                <a16:creationId xmlns:a16="http://schemas.microsoft.com/office/drawing/2014/main" id="{971F0D91-6FA5-4A2C-A5C9-7AA7DB06CFA7}"/>
              </a:ext>
            </a:extLst>
          </p:cNvPr>
          <p:cNvSpPr/>
          <p:nvPr/>
        </p:nvSpPr>
        <p:spPr>
          <a:xfrm>
            <a:off x="2470151" y="2561568"/>
            <a:ext cx="1846191" cy="1821873"/>
          </a:xfrm>
          <a:prstGeom prst="flowChartConnector">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Experts </a:t>
            </a:r>
          </a:p>
          <a:p>
            <a:pPr algn="ctr"/>
            <a:r>
              <a:rPr lang="en-GB" dirty="0"/>
              <a:t>by experience</a:t>
            </a:r>
          </a:p>
        </p:txBody>
      </p:sp>
      <p:sp>
        <p:nvSpPr>
          <p:cNvPr id="27" name="Flowchart: Connector 26">
            <a:extLst>
              <a:ext uri="{FF2B5EF4-FFF2-40B4-BE49-F238E27FC236}">
                <a16:creationId xmlns:a16="http://schemas.microsoft.com/office/drawing/2014/main" id="{01A88100-45AA-4145-8A33-B648C6EA0083}"/>
              </a:ext>
            </a:extLst>
          </p:cNvPr>
          <p:cNvSpPr/>
          <p:nvPr/>
        </p:nvSpPr>
        <p:spPr>
          <a:xfrm>
            <a:off x="552940" y="3172184"/>
            <a:ext cx="1917211" cy="1821873"/>
          </a:xfrm>
          <a:prstGeom prst="flowChartConnector">
            <a:avLst/>
          </a:prstGeom>
          <a:solidFill>
            <a:srgbClr val="FFCCFF"/>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Voices</a:t>
            </a:r>
          </a:p>
        </p:txBody>
      </p:sp>
      <p:sp>
        <p:nvSpPr>
          <p:cNvPr id="28" name="Title 2">
            <a:extLst>
              <a:ext uri="{FF2B5EF4-FFF2-40B4-BE49-F238E27FC236}">
                <a16:creationId xmlns:a16="http://schemas.microsoft.com/office/drawing/2014/main" id="{F592A125-15D1-4743-93AF-0873CD736121}"/>
              </a:ext>
            </a:extLst>
          </p:cNvPr>
          <p:cNvSpPr txBox="1">
            <a:spLocks/>
          </p:cNvSpPr>
          <p:nvPr/>
        </p:nvSpPr>
        <p:spPr>
          <a:xfrm>
            <a:off x="253893" y="228585"/>
            <a:ext cx="3188961" cy="582916"/>
          </a:xfrm>
          <a:prstGeom prst="rect">
            <a:avLst/>
          </a:prstGeom>
        </p:spPr>
        <p:txBody>
          <a:bodyPr/>
          <a:lstStyle>
            <a:lvl1pPr algn="l" rtl="0" eaLnBrk="0" fontAlgn="base" hangingPunct="0">
              <a:spcBef>
                <a:spcPct val="0"/>
              </a:spcBef>
              <a:spcAft>
                <a:spcPct val="0"/>
              </a:spcAft>
              <a:defRPr sz="3200" b="1" spc="-15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189" algn="l" rtl="0" eaLnBrk="1" fontAlgn="base" hangingPunct="1">
              <a:spcBef>
                <a:spcPct val="0"/>
              </a:spcBef>
              <a:spcAft>
                <a:spcPct val="0"/>
              </a:spcAft>
              <a:defRPr sz="3600" b="1">
                <a:solidFill>
                  <a:schemeClr val="accent2"/>
                </a:solidFill>
                <a:latin typeface="Arial" charset="0"/>
              </a:defRPr>
            </a:lvl6pPr>
            <a:lvl7pPr marL="914378" algn="l" rtl="0" eaLnBrk="1" fontAlgn="base" hangingPunct="1">
              <a:spcBef>
                <a:spcPct val="0"/>
              </a:spcBef>
              <a:spcAft>
                <a:spcPct val="0"/>
              </a:spcAft>
              <a:defRPr sz="3600" b="1">
                <a:solidFill>
                  <a:schemeClr val="accent2"/>
                </a:solidFill>
                <a:latin typeface="Arial" charset="0"/>
              </a:defRPr>
            </a:lvl7pPr>
            <a:lvl8pPr marL="1371566" algn="l" rtl="0" eaLnBrk="1" fontAlgn="base" hangingPunct="1">
              <a:spcBef>
                <a:spcPct val="0"/>
              </a:spcBef>
              <a:spcAft>
                <a:spcPct val="0"/>
              </a:spcAft>
              <a:defRPr sz="3600" b="1">
                <a:solidFill>
                  <a:schemeClr val="accent2"/>
                </a:solidFill>
                <a:latin typeface="Arial" charset="0"/>
              </a:defRPr>
            </a:lvl8pPr>
            <a:lvl9pPr marL="1828754" algn="l" rtl="0" eaLnBrk="1" fontAlgn="base" hangingPunct="1">
              <a:spcBef>
                <a:spcPct val="0"/>
              </a:spcBef>
              <a:spcAft>
                <a:spcPct val="0"/>
              </a:spcAft>
              <a:defRPr sz="3600" b="1">
                <a:solidFill>
                  <a:schemeClr val="accent2"/>
                </a:solidFill>
                <a:latin typeface="Arial" charset="0"/>
              </a:defRPr>
            </a:lvl9pPr>
          </a:lstStyle>
          <a:p>
            <a:pPr defTabSz="914400"/>
            <a:r>
              <a:rPr lang="en-GB" sz="3188" kern="0" dirty="0">
                <a:latin typeface="Arial Black"/>
              </a:rPr>
              <a:t>What is it? </a:t>
            </a:r>
            <a:endParaRPr lang="en-GB" kern="0" dirty="0"/>
          </a:p>
        </p:txBody>
      </p:sp>
    </p:spTree>
    <p:extLst>
      <p:ext uri="{BB962C8B-B14F-4D97-AF65-F5344CB8AC3E}">
        <p14:creationId xmlns:p14="http://schemas.microsoft.com/office/powerpoint/2010/main" val="392212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P spid="22" grpId="0" animBg="1"/>
      <p:bldP spid="21" grpId="0" animBg="1"/>
      <p:bldP spid="20" grpId="0" animBg="1"/>
      <p:bldP spid="19" grpId="0" animBg="1"/>
      <p:bldP spid="18" grpId="0" animBg="1"/>
      <p:bldP spid="4" grpId="0"/>
      <p:bldP spid="5" grpId="0"/>
      <p:bldP spid="6" grpId="0"/>
      <p:bldP spid="7" grpId="0"/>
      <p:bldP spid="8" grpId="0"/>
      <p:bldP spid="10" grpId="0"/>
      <p:bldP spid="25" grpId="0"/>
      <p:bldP spid="26" grpId="0" animBg="1"/>
      <p:bldP spid="2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D368ABF3-EF6A-4835-A02E-CDDD8715F7EB}"/>
              </a:ext>
            </a:extLst>
          </p:cNvPr>
          <p:cNvPicPr>
            <a:picLocks noChangeAspect="1"/>
          </p:cNvPicPr>
          <p:nvPr/>
        </p:nvPicPr>
        <p:blipFill>
          <a:blip r:embed="rId3"/>
          <a:stretch>
            <a:fillRect/>
          </a:stretch>
        </p:blipFill>
        <p:spPr>
          <a:xfrm>
            <a:off x="985337" y="865375"/>
            <a:ext cx="7173326" cy="3915321"/>
          </a:xfrm>
          <a:prstGeom prst="rect">
            <a:avLst/>
          </a:prstGeom>
        </p:spPr>
      </p:pic>
      <p:sp>
        <p:nvSpPr>
          <p:cNvPr id="4" name="Title 2">
            <a:extLst>
              <a:ext uri="{FF2B5EF4-FFF2-40B4-BE49-F238E27FC236}">
                <a16:creationId xmlns:a16="http://schemas.microsoft.com/office/drawing/2014/main" id="{6E045F9E-A958-4F40-9833-DAB3FD6CA801}"/>
              </a:ext>
            </a:extLst>
          </p:cNvPr>
          <p:cNvSpPr txBox="1">
            <a:spLocks/>
          </p:cNvSpPr>
          <p:nvPr/>
        </p:nvSpPr>
        <p:spPr>
          <a:xfrm>
            <a:off x="253893" y="228585"/>
            <a:ext cx="3188961" cy="582916"/>
          </a:xfrm>
          <a:prstGeom prst="rect">
            <a:avLst/>
          </a:prstGeom>
        </p:spPr>
        <p:txBody>
          <a:bodyPr/>
          <a:lstStyle>
            <a:lvl1pPr algn="l" rtl="0" eaLnBrk="0" fontAlgn="base" hangingPunct="0">
              <a:spcBef>
                <a:spcPct val="0"/>
              </a:spcBef>
              <a:spcAft>
                <a:spcPct val="0"/>
              </a:spcAft>
              <a:defRPr sz="3200" b="1" spc="-15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189" algn="l" rtl="0" eaLnBrk="1" fontAlgn="base" hangingPunct="1">
              <a:spcBef>
                <a:spcPct val="0"/>
              </a:spcBef>
              <a:spcAft>
                <a:spcPct val="0"/>
              </a:spcAft>
              <a:defRPr sz="3600" b="1">
                <a:solidFill>
                  <a:schemeClr val="accent2"/>
                </a:solidFill>
                <a:latin typeface="Arial" charset="0"/>
              </a:defRPr>
            </a:lvl6pPr>
            <a:lvl7pPr marL="914378" algn="l" rtl="0" eaLnBrk="1" fontAlgn="base" hangingPunct="1">
              <a:spcBef>
                <a:spcPct val="0"/>
              </a:spcBef>
              <a:spcAft>
                <a:spcPct val="0"/>
              </a:spcAft>
              <a:defRPr sz="3600" b="1">
                <a:solidFill>
                  <a:schemeClr val="accent2"/>
                </a:solidFill>
                <a:latin typeface="Arial" charset="0"/>
              </a:defRPr>
            </a:lvl7pPr>
            <a:lvl8pPr marL="1371566" algn="l" rtl="0" eaLnBrk="1" fontAlgn="base" hangingPunct="1">
              <a:spcBef>
                <a:spcPct val="0"/>
              </a:spcBef>
              <a:spcAft>
                <a:spcPct val="0"/>
              </a:spcAft>
              <a:defRPr sz="3600" b="1">
                <a:solidFill>
                  <a:schemeClr val="accent2"/>
                </a:solidFill>
                <a:latin typeface="Arial" charset="0"/>
              </a:defRPr>
            </a:lvl8pPr>
            <a:lvl9pPr marL="1828754" algn="l" rtl="0" eaLnBrk="1" fontAlgn="base" hangingPunct="1">
              <a:spcBef>
                <a:spcPct val="0"/>
              </a:spcBef>
              <a:spcAft>
                <a:spcPct val="0"/>
              </a:spcAft>
              <a:defRPr sz="3600" b="1">
                <a:solidFill>
                  <a:schemeClr val="accent2"/>
                </a:solidFill>
                <a:latin typeface="Arial" charset="0"/>
              </a:defRPr>
            </a:lvl9pPr>
          </a:lstStyle>
          <a:p>
            <a:pPr defTabSz="914400"/>
            <a:r>
              <a:rPr lang="en-GB" sz="3188" kern="0" dirty="0">
                <a:latin typeface="Arial Black"/>
              </a:rPr>
              <a:t>What is it? </a:t>
            </a:r>
            <a:endParaRPr lang="en-GB" kern="0" dirty="0"/>
          </a:p>
        </p:txBody>
      </p:sp>
    </p:spTree>
    <p:extLst>
      <p:ext uri="{BB962C8B-B14F-4D97-AF65-F5344CB8AC3E}">
        <p14:creationId xmlns:p14="http://schemas.microsoft.com/office/powerpoint/2010/main" val="415510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1540DE35-18B1-4C5B-9183-8CCD5350AFBB}"/>
              </a:ext>
            </a:extLst>
          </p:cNvPr>
          <p:cNvPicPr>
            <a:picLocks noChangeAspect="1"/>
          </p:cNvPicPr>
          <p:nvPr/>
        </p:nvPicPr>
        <p:blipFill>
          <a:blip r:embed="rId3"/>
          <a:stretch>
            <a:fillRect/>
          </a:stretch>
        </p:blipFill>
        <p:spPr>
          <a:xfrm>
            <a:off x="1527256" y="1234691"/>
            <a:ext cx="6089487" cy="3399603"/>
          </a:xfrm>
          <a:prstGeom prst="rect">
            <a:avLst/>
          </a:prstGeom>
        </p:spPr>
      </p:pic>
      <p:sp>
        <p:nvSpPr>
          <p:cNvPr id="4" name="Title 2">
            <a:extLst>
              <a:ext uri="{FF2B5EF4-FFF2-40B4-BE49-F238E27FC236}">
                <a16:creationId xmlns:a16="http://schemas.microsoft.com/office/drawing/2014/main" id="{56F78C1E-EA9D-4C9B-9650-2C0143ACC120}"/>
              </a:ext>
            </a:extLst>
          </p:cNvPr>
          <p:cNvSpPr txBox="1">
            <a:spLocks/>
          </p:cNvSpPr>
          <p:nvPr/>
        </p:nvSpPr>
        <p:spPr>
          <a:xfrm>
            <a:off x="253893" y="228585"/>
            <a:ext cx="3188961" cy="582916"/>
          </a:xfrm>
          <a:prstGeom prst="rect">
            <a:avLst/>
          </a:prstGeom>
        </p:spPr>
        <p:txBody>
          <a:bodyPr/>
          <a:lstStyle>
            <a:lvl1pPr algn="l" rtl="0" eaLnBrk="0" fontAlgn="base" hangingPunct="0">
              <a:spcBef>
                <a:spcPct val="0"/>
              </a:spcBef>
              <a:spcAft>
                <a:spcPct val="0"/>
              </a:spcAft>
              <a:defRPr sz="3200" b="1" spc="-150">
                <a:solidFill>
                  <a:srgbClr val="0A0478"/>
                </a:solidFill>
                <a:latin typeface="Arial Black" pitchFamily="34" charset="0"/>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189" algn="l" rtl="0" eaLnBrk="1" fontAlgn="base" hangingPunct="1">
              <a:spcBef>
                <a:spcPct val="0"/>
              </a:spcBef>
              <a:spcAft>
                <a:spcPct val="0"/>
              </a:spcAft>
              <a:defRPr sz="3600" b="1">
                <a:solidFill>
                  <a:schemeClr val="accent2"/>
                </a:solidFill>
                <a:latin typeface="Arial" charset="0"/>
              </a:defRPr>
            </a:lvl6pPr>
            <a:lvl7pPr marL="914378" algn="l" rtl="0" eaLnBrk="1" fontAlgn="base" hangingPunct="1">
              <a:spcBef>
                <a:spcPct val="0"/>
              </a:spcBef>
              <a:spcAft>
                <a:spcPct val="0"/>
              </a:spcAft>
              <a:defRPr sz="3600" b="1">
                <a:solidFill>
                  <a:schemeClr val="accent2"/>
                </a:solidFill>
                <a:latin typeface="Arial" charset="0"/>
              </a:defRPr>
            </a:lvl7pPr>
            <a:lvl8pPr marL="1371566" algn="l" rtl="0" eaLnBrk="1" fontAlgn="base" hangingPunct="1">
              <a:spcBef>
                <a:spcPct val="0"/>
              </a:spcBef>
              <a:spcAft>
                <a:spcPct val="0"/>
              </a:spcAft>
              <a:defRPr sz="3600" b="1">
                <a:solidFill>
                  <a:schemeClr val="accent2"/>
                </a:solidFill>
                <a:latin typeface="Arial" charset="0"/>
              </a:defRPr>
            </a:lvl8pPr>
            <a:lvl9pPr marL="1828754" algn="l" rtl="0" eaLnBrk="1" fontAlgn="base" hangingPunct="1">
              <a:spcBef>
                <a:spcPct val="0"/>
              </a:spcBef>
              <a:spcAft>
                <a:spcPct val="0"/>
              </a:spcAft>
              <a:defRPr sz="3600" b="1">
                <a:solidFill>
                  <a:schemeClr val="accent2"/>
                </a:solidFill>
                <a:latin typeface="Arial" charset="0"/>
              </a:defRPr>
            </a:lvl9pPr>
          </a:lstStyle>
          <a:p>
            <a:pPr defTabSz="914400"/>
            <a:r>
              <a:rPr lang="en-GB" sz="3188" kern="0" dirty="0">
                <a:latin typeface="Arial Black"/>
              </a:rPr>
              <a:t>What is it? </a:t>
            </a:r>
            <a:endParaRPr lang="en-GB" kern="0" dirty="0"/>
          </a:p>
        </p:txBody>
      </p:sp>
    </p:spTree>
    <p:extLst>
      <p:ext uri="{BB962C8B-B14F-4D97-AF65-F5344CB8AC3E}">
        <p14:creationId xmlns:p14="http://schemas.microsoft.com/office/powerpoint/2010/main" val="1302059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169A0E-4A9E-46AE-9DBD-92944AE78021}"/>
              </a:ext>
            </a:extLst>
          </p:cNvPr>
          <p:cNvSpPr>
            <a:spLocks noGrp="1"/>
          </p:cNvSpPr>
          <p:nvPr>
            <p:ph idx="1"/>
          </p:nvPr>
        </p:nvSpPr>
        <p:spPr>
          <a:xfrm>
            <a:off x="457200" y="1716851"/>
            <a:ext cx="8229600" cy="1884908"/>
          </a:xfrm>
        </p:spPr>
        <p:txBody>
          <a:bodyPr/>
          <a:lstStyle/>
          <a:p>
            <a:pPr marL="0" indent="0">
              <a:buNone/>
            </a:pPr>
            <a:r>
              <a:rPr lang="en-GB" b="1" dirty="0"/>
              <a:t>Co-production</a:t>
            </a:r>
            <a:r>
              <a:rPr lang="en-GB" dirty="0"/>
              <a:t> is where professionals and citizens share power to plan and deliver support services together, recognising that both partners have a vital contribution to make. </a:t>
            </a:r>
          </a:p>
        </p:txBody>
      </p:sp>
      <p:sp>
        <p:nvSpPr>
          <p:cNvPr id="3" name="Title 2">
            <a:extLst>
              <a:ext uri="{FF2B5EF4-FFF2-40B4-BE49-F238E27FC236}">
                <a16:creationId xmlns:a16="http://schemas.microsoft.com/office/drawing/2014/main" id="{12666B6D-05E0-4DB7-8634-352B0A5782E9}"/>
              </a:ext>
            </a:extLst>
          </p:cNvPr>
          <p:cNvSpPr>
            <a:spLocks noGrp="1"/>
          </p:cNvSpPr>
          <p:nvPr>
            <p:ph type="title"/>
          </p:nvPr>
        </p:nvSpPr>
        <p:spPr>
          <a:xfrm>
            <a:off x="467545" y="465535"/>
            <a:ext cx="2521158" cy="584775"/>
          </a:xfrm>
        </p:spPr>
        <p:txBody>
          <a:bodyPr/>
          <a:lstStyle/>
          <a:p>
            <a:r>
              <a:rPr lang="en-GB" dirty="0"/>
              <a:t>What is it?</a:t>
            </a:r>
          </a:p>
        </p:txBody>
      </p:sp>
    </p:spTree>
    <p:extLst>
      <p:ext uri="{BB962C8B-B14F-4D97-AF65-F5344CB8AC3E}">
        <p14:creationId xmlns:p14="http://schemas.microsoft.com/office/powerpoint/2010/main" val="4238464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E389F0E-3DBC-4912-B908-5DA577831EC8}"/>
              </a:ext>
            </a:extLst>
          </p:cNvPr>
          <p:cNvSpPr>
            <a:spLocks noGrp="1"/>
          </p:cNvSpPr>
          <p:nvPr>
            <p:ph idx="1"/>
          </p:nvPr>
        </p:nvSpPr>
        <p:spPr>
          <a:xfrm>
            <a:off x="462372" y="1362462"/>
            <a:ext cx="8229600" cy="2245938"/>
          </a:xfrm>
        </p:spPr>
        <p:txBody>
          <a:bodyPr>
            <a:normAutofit fontScale="85000" lnSpcReduction="10000"/>
          </a:bodyPr>
          <a:lstStyle/>
          <a:p>
            <a:pPr marL="0" indent="0">
              <a:buNone/>
            </a:pPr>
            <a:r>
              <a:rPr lang="en-GB" b="1" dirty="0"/>
              <a:t>Coproduction</a:t>
            </a:r>
            <a:r>
              <a:rPr lang="en-GB" dirty="0"/>
              <a:t> refers specifically to work with people with lived experience of the service or policy in question, rather than any citizen. </a:t>
            </a:r>
          </a:p>
          <a:p>
            <a:pPr marL="0" indent="0">
              <a:buNone/>
            </a:pPr>
            <a:endParaRPr lang="en-GB" dirty="0"/>
          </a:p>
          <a:p>
            <a:pPr marL="0" indent="0">
              <a:buNone/>
            </a:pPr>
            <a:r>
              <a:rPr lang="en-GB" b="1" dirty="0"/>
              <a:t>Co-creation</a:t>
            </a:r>
            <a:r>
              <a:rPr lang="en-GB" dirty="0"/>
              <a:t> or </a:t>
            </a:r>
            <a:r>
              <a:rPr lang="en-GB" b="1" dirty="0"/>
              <a:t>co-design</a:t>
            </a:r>
            <a:r>
              <a:rPr lang="en-GB" dirty="0"/>
              <a:t>, where people are involved in coming up with ideas, is not full coproduction but may be a step on the road to embedding coproduction in your way of working.</a:t>
            </a:r>
          </a:p>
          <a:p>
            <a:endParaRPr lang="en-GB" dirty="0"/>
          </a:p>
        </p:txBody>
      </p:sp>
      <p:sp>
        <p:nvSpPr>
          <p:cNvPr id="7" name="Title 6">
            <a:extLst>
              <a:ext uri="{FF2B5EF4-FFF2-40B4-BE49-F238E27FC236}">
                <a16:creationId xmlns:a16="http://schemas.microsoft.com/office/drawing/2014/main" id="{BB69F055-C5B2-439F-8827-3027C3060A35}"/>
              </a:ext>
            </a:extLst>
          </p:cNvPr>
          <p:cNvSpPr>
            <a:spLocks noGrp="1"/>
          </p:cNvSpPr>
          <p:nvPr>
            <p:ph type="title"/>
          </p:nvPr>
        </p:nvSpPr>
        <p:spPr>
          <a:xfrm>
            <a:off x="467545" y="465535"/>
            <a:ext cx="2521158" cy="584775"/>
          </a:xfrm>
        </p:spPr>
        <p:txBody>
          <a:bodyPr/>
          <a:lstStyle/>
          <a:p>
            <a:r>
              <a:rPr lang="en-GB" dirty="0"/>
              <a:t>What is it?</a:t>
            </a:r>
          </a:p>
        </p:txBody>
      </p:sp>
      <p:sp>
        <p:nvSpPr>
          <p:cNvPr id="6" name="Rectangle 5">
            <a:extLst>
              <a:ext uri="{FF2B5EF4-FFF2-40B4-BE49-F238E27FC236}">
                <a16:creationId xmlns:a16="http://schemas.microsoft.com/office/drawing/2014/main" id="{E58A0C22-085A-4F8E-AF9F-0B0C6920C7BC}"/>
              </a:ext>
            </a:extLst>
          </p:cNvPr>
          <p:cNvSpPr/>
          <p:nvPr/>
        </p:nvSpPr>
        <p:spPr>
          <a:xfrm>
            <a:off x="462372" y="3920552"/>
            <a:ext cx="7928708" cy="307777"/>
          </a:xfrm>
          <a:prstGeom prst="rect">
            <a:avLst/>
          </a:prstGeom>
        </p:spPr>
        <p:txBody>
          <a:bodyPr wrap="square">
            <a:spAutoFit/>
          </a:bodyPr>
          <a:lstStyle/>
          <a:p>
            <a:r>
              <a:rPr lang="en-GB" sz="1400" dirty="0"/>
              <a:t>Source: </a:t>
            </a:r>
            <a:r>
              <a:rPr lang="en-GB" sz="1400" dirty="0">
                <a:hlinkClick r:id="rId3"/>
              </a:rPr>
              <a:t>Coproduction and service user involvement — NCVO Knowhow</a:t>
            </a:r>
            <a:endParaRPr lang="en-GB" sz="1400" dirty="0"/>
          </a:p>
        </p:txBody>
      </p:sp>
    </p:spTree>
    <p:extLst>
      <p:ext uri="{BB962C8B-B14F-4D97-AF65-F5344CB8AC3E}">
        <p14:creationId xmlns:p14="http://schemas.microsoft.com/office/powerpoint/2010/main" val="3288400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12B26DA-21ED-4677-968B-300C8344F4DB}"/>
              </a:ext>
            </a:extLst>
          </p:cNvPr>
          <p:cNvSpPr>
            <a:spLocks noGrp="1"/>
          </p:cNvSpPr>
          <p:nvPr>
            <p:ph idx="1"/>
          </p:nvPr>
        </p:nvSpPr>
        <p:spPr>
          <a:xfrm>
            <a:off x="431259" y="2201363"/>
            <a:ext cx="8501951" cy="1326496"/>
          </a:xfrm>
        </p:spPr>
        <p:txBody>
          <a:bodyPr>
            <a:normAutofit/>
          </a:bodyPr>
          <a:lstStyle/>
          <a:p>
            <a:pPr marL="0" indent="0">
              <a:buNone/>
            </a:pPr>
            <a:r>
              <a:rPr lang="en-GB" sz="2800" dirty="0"/>
              <a:t>Involving people who use services in the design and delivery of services can </a:t>
            </a:r>
            <a:r>
              <a:rPr lang="en-GB" sz="2800" b="1" dirty="0"/>
              <a:t>increase your impact</a:t>
            </a:r>
            <a:r>
              <a:rPr lang="en-GB" sz="2800" dirty="0"/>
              <a:t>. </a:t>
            </a:r>
          </a:p>
        </p:txBody>
      </p:sp>
      <p:sp>
        <p:nvSpPr>
          <p:cNvPr id="5" name="Title 4">
            <a:extLst>
              <a:ext uri="{FF2B5EF4-FFF2-40B4-BE49-F238E27FC236}">
                <a16:creationId xmlns:a16="http://schemas.microsoft.com/office/drawing/2014/main" id="{9E635419-7704-4D5C-B745-E2812BEF1BF9}"/>
              </a:ext>
            </a:extLst>
          </p:cNvPr>
          <p:cNvSpPr>
            <a:spLocks noGrp="1"/>
          </p:cNvSpPr>
          <p:nvPr>
            <p:ph type="title"/>
          </p:nvPr>
        </p:nvSpPr>
        <p:spPr>
          <a:xfrm>
            <a:off x="2818859" y="640483"/>
            <a:ext cx="2981220" cy="584775"/>
          </a:xfrm>
        </p:spPr>
        <p:txBody>
          <a:bodyPr/>
          <a:lstStyle/>
          <a:p>
            <a:r>
              <a:rPr lang="en-GB" dirty="0"/>
              <a:t>Why do this?</a:t>
            </a:r>
          </a:p>
        </p:txBody>
      </p:sp>
    </p:spTree>
    <p:extLst>
      <p:ext uri="{BB962C8B-B14F-4D97-AF65-F5344CB8AC3E}">
        <p14:creationId xmlns:p14="http://schemas.microsoft.com/office/powerpoint/2010/main" val="3358763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FF6B67-E883-4F72-B7FB-D8203A9513F4}"/>
              </a:ext>
            </a:extLst>
          </p:cNvPr>
          <p:cNvPicPr>
            <a:picLocks noChangeAspect="1"/>
          </p:cNvPicPr>
          <p:nvPr/>
        </p:nvPicPr>
        <p:blipFill>
          <a:blip r:embed="rId3"/>
          <a:stretch>
            <a:fillRect/>
          </a:stretch>
        </p:blipFill>
        <p:spPr>
          <a:xfrm>
            <a:off x="1316461" y="1756228"/>
            <a:ext cx="6511078" cy="2156267"/>
          </a:xfrm>
          <a:prstGeom prst="rect">
            <a:avLst/>
          </a:prstGeom>
          <a:noFill/>
        </p:spPr>
      </p:pic>
      <p:sp>
        <p:nvSpPr>
          <p:cNvPr id="10" name="Title 2">
            <a:extLst>
              <a:ext uri="{FF2B5EF4-FFF2-40B4-BE49-F238E27FC236}">
                <a16:creationId xmlns:a16="http://schemas.microsoft.com/office/drawing/2014/main" id="{289C3CB2-F41D-4FF0-BE1F-B9C267F6A4C6}"/>
              </a:ext>
            </a:extLst>
          </p:cNvPr>
          <p:cNvSpPr>
            <a:spLocks noGrp="1"/>
          </p:cNvSpPr>
          <p:nvPr>
            <p:ph type="title"/>
          </p:nvPr>
        </p:nvSpPr>
        <p:spPr>
          <a:xfrm>
            <a:off x="2572116" y="487306"/>
            <a:ext cx="2981220" cy="584775"/>
          </a:xfrm>
        </p:spPr>
        <p:txBody>
          <a:bodyPr/>
          <a:lstStyle/>
          <a:p>
            <a:r>
              <a:rPr lang="en-US" dirty="0"/>
              <a:t>Why do this?</a:t>
            </a:r>
          </a:p>
        </p:txBody>
      </p:sp>
    </p:spTree>
    <p:extLst>
      <p:ext uri="{BB962C8B-B14F-4D97-AF65-F5344CB8AC3E}">
        <p14:creationId xmlns:p14="http://schemas.microsoft.com/office/powerpoint/2010/main" val="468107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afe Lives logo">
            <a:hlinkClick r:id="rId3"/>
            <a:extLst>
              <a:ext uri="{FF2B5EF4-FFF2-40B4-BE49-F238E27FC236}">
                <a16:creationId xmlns:a16="http://schemas.microsoft.com/office/drawing/2014/main" id="{057661DD-6B60-49B3-9E3D-37A4B819CD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102" y="302103"/>
            <a:ext cx="2662506" cy="13312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CB529E0-A1C0-4406-A20F-EBDDEFB2D322}"/>
              </a:ext>
            </a:extLst>
          </p:cNvPr>
          <p:cNvSpPr/>
          <p:nvPr/>
        </p:nvSpPr>
        <p:spPr>
          <a:xfrm>
            <a:off x="4024223" y="361018"/>
            <a:ext cx="4805670" cy="523220"/>
          </a:xfrm>
          <a:prstGeom prst="rect">
            <a:avLst/>
          </a:prstGeom>
        </p:spPr>
        <p:txBody>
          <a:bodyPr wrap="square">
            <a:spAutoFit/>
          </a:bodyPr>
          <a:lstStyle/>
          <a:p>
            <a:r>
              <a:rPr lang="en-GB" sz="1400" dirty="0">
                <a:hlinkClick r:id="rId5">
                  <a:extLst>
                    <a:ext uri="{A12FA001-AC4F-418D-AE19-62706E023703}">
                      <ahyp:hlinkClr xmlns:ahyp="http://schemas.microsoft.com/office/drawing/2018/hyperlinkcolor" val="tx"/>
                    </a:ext>
                  </a:extLst>
                </a:hlinkClick>
              </a:rPr>
              <a:t>SafeLives</a:t>
            </a:r>
            <a:r>
              <a:rPr lang="en-GB" sz="1400" dirty="0"/>
              <a:t> is a UK-wide charity dedicated to ending domestic abuse, for everyone and for good.</a:t>
            </a:r>
          </a:p>
        </p:txBody>
      </p:sp>
      <p:sp>
        <p:nvSpPr>
          <p:cNvPr id="6" name="Rectangle 5">
            <a:extLst>
              <a:ext uri="{FF2B5EF4-FFF2-40B4-BE49-F238E27FC236}">
                <a16:creationId xmlns:a16="http://schemas.microsoft.com/office/drawing/2014/main" id="{BD2DC8CE-65B3-4923-B74C-8D6426F856A9}"/>
              </a:ext>
            </a:extLst>
          </p:cNvPr>
          <p:cNvSpPr/>
          <p:nvPr/>
        </p:nvSpPr>
        <p:spPr>
          <a:xfrm>
            <a:off x="515864" y="2228124"/>
            <a:ext cx="7961567" cy="1703030"/>
          </a:xfrm>
          <a:prstGeom prst="rect">
            <a:avLst/>
          </a:prstGeom>
        </p:spPr>
        <p:txBody>
          <a:bodyPr wrap="square">
            <a:spAutoFit/>
          </a:bodyPr>
          <a:lstStyle/>
          <a:p>
            <a:pPr>
              <a:lnSpc>
                <a:spcPct val="150000"/>
              </a:lnSpc>
            </a:pPr>
            <a:r>
              <a:rPr lang="en-GB" dirty="0"/>
              <a:t>Survivors of abuse </a:t>
            </a:r>
          </a:p>
          <a:p>
            <a:pPr>
              <a:lnSpc>
                <a:spcPct val="150000"/>
              </a:lnSpc>
            </a:pPr>
            <a:r>
              <a:rPr lang="en-GB" dirty="0"/>
              <a:t>“should feed into decisions because they are the </a:t>
            </a:r>
            <a:r>
              <a:rPr lang="en-GB" b="1" dirty="0"/>
              <a:t>experts by experience</a:t>
            </a:r>
            <a:r>
              <a:rPr lang="en-GB" dirty="0"/>
              <a:t>… by gathering the experience of survivors and understanding their reality an appropriate and realistic response can be formulated.”</a:t>
            </a:r>
          </a:p>
        </p:txBody>
      </p:sp>
    </p:spTree>
    <p:extLst>
      <p:ext uri="{BB962C8B-B14F-4D97-AF65-F5344CB8AC3E}">
        <p14:creationId xmlns:p14="http://schemas.microsoft.com/office/powerpoint/2010/main" val="129864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B674293F-EBBA-43B9-9A74-9CAEBF56F7E4}"/>
              </a:ext>
            </a:extLst>
          </p:cNvPr>
          <p:cNvPicPr>
            <a:picLocks noChangeAspect="1"/>
          </p:cNvPicPr>
          <p:nvPr/>
        </p:nvPicPr>
        <p:blipFill>
          <a:blip r:embed="rId3"/>
          <a:stretch>
            <a:fillRect/>
          </a:stretch>
        </p:blipFill>
        <p:spPr>
          <a:xfrm>
            <a:off x="535278" y="0"/>
            <a:ext cx="8073443" cy="5143500"/>
          </a:xfrm>
          <a:prstGeom prst="rect">
            <a:avLst/>
          </a:prstGeom>
        </p:spPr>
      </p:pic>
      <p:sp>
        <p:nvSpPr>
          <p:cNvPr id="2" name="TextBox 1">
            <a:extLst>
              <a:ext uri="{FF2B5EF4-FFF2-40B4-BE49-F238E27FC236}">
                <a16:creationId xmlns:a16="http://schemas.microsoft.com/office/drawing/2014/main" id="{4B67F20D-BD5E-4F4E-84BC-2B6A7079F14B}"/>
              </a:ext>
            </a:extLst>
          </p:cNvPr>
          <p:cNvSpPr txBox="1"/>
          <p:nvPr/>
        </p:nvSpPr>
        <p:spPr>
          <a:xfrm>
            <a:off x="535279" y="1915885"/>
            <a:ext cx="2099064" cy="2685143"/>
          </a:xfrm>
          <a:prstGeom prst="rect">
            <a:avLst/>
          </a:prstGeom>
          <a:solidFill>
            <a:schemeClr val="bg1"/>
          </a:solidFill>
        </p:spPr>
        <p:txBody>
          <a:bodyPr wrap="square" rtlCol="0">
            <a:spAutoFit/>
          </a:bodyPr>
          <a:lstStyle/>
          <a:p>
            <a:endParaRPr lang="en-GB" dirty="0"/>
          </a:p>
        </p:txBody>
      </p:sp>
      <p:sp>
        <p:nvSpPr>
          <p:cNvPr id="3" name="TextBox 2">
            <a:extLst>
              <a:ext uri="{FF2B5EF4-FFF2-40B4-BE49-F238E27FC236}">
                <a16:creationId xmlns:a16="http://schemas.microsoft.com/office/drawing/2014/main" id="{D5380087-F2A5-4202-BADC-14FDB85C0662}"/>
              </a:ext>
            </a:extLst>
          </p:cNvPr>
          <p:cNvSpPr txBox="1"/>
          <p:nvPr/>
        </p:nvSpPr>
        <p:spPr>
          <a:xfrm>
            <a:off x="7888514" y="2249714"/>
            <a:ext cx="515257" cy="595086"/>
          </a:xfrm>
          <a:prstGeom prst="rect">
            <a:avLst/>
          </a:prstGeom>
          <a:solidFill>
            <a:schemeClr val="bg1"/>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47B7A936-0480-435A-9C72-99852C2291F7}"/>
              </a:ext>
            </a:extLst>
          </p:cNvPr>
          <p:cNvSpPr txBox="1"/>
          <p:nvPr/>
        </p:nvSpPr>
        <p:spPr>
          <a:xfrm>
            <a:off x="6168571" y="224971"/>
            <a:ext cx="2315029" cy="762000"/>
          </a:xfrm>
          <a:prstGeom prst="rect">
            <a:avLst/>
          </a:prstGeom>
          <a:solidFill>
            <a:schemeClr val="bg1"/>
          </a:solidFill>
        </p:spPr>
        <p:txBody>
          <a:bodyPr wrap="square" rtlCol="0">
            <a:spAutoFit/>
          </a:bodyPr>
          <a:lstStyle/>
          <a:p>
            <a:endParaRPr lang="en-GB" dirty="0"/>
          </a:p>
        </p:txBody>
      </p:sp>
      <p:sp>
        <p:nvSpPr>
          <p:cNvPr id="6" name="TextBox 5">
            <a:extLst>
              <a:ext uri="{FF2B5EF4-FFF2-40B4-BE49-F238E27FC236}">
                <a16:creationId xmlns:a16="http://schemas.microsoft.com/office/drawing/2014/main" id="{000F1EDD-2D53-459A-9CF0-2FEF98D33255}"/>
              </a:ext>
            </a:extLst>
          </p:cNvPr>
          <p:cNvSpPr txBox="1"/>
          <p:nvPr/>
        </p:nvSpPr>
        <p:spPr>
          <a:xfrm>
            <a:off x="587829" y="1400629"/>
            <a:ext cx="936171"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648331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8CB4-7895-41A6-81C5-4F5038F56BCE}"/>
              </a:ext>
            </a:extLst>
          </p:cNvPr>
          <p:cNvSpPr>
            <a:spLocks noGrp="1"/>
          </p:cNvSpPr>
          <p:nvPr>
            <p:ph type="title"/>
          </p:nvPr>
        </p:nvSpPr>
        <p:spPr>
          <a:xfrm>
            <a:off x="384417" y="299281"/>
            <a:ext cx="3329071" cy="584775"/>
          </a:xfrm>
        </p:spPr>
        <p:txBody>
          <a:bodyPr/>
          <a:lstStyle/>
          <a:p>
            <a:r>
              <a:rPr lang="en-GB" dirty="0"/>
              <a:t>Conversations</a:t>
            </a:r>
          </a:p>
        </p:txBody>
      </p:sp>
      <p:sp>
        <p:nvSpPr>
          <p:cNvPr id="5" name="TextBox 4">
            <a:extLst>
              <a:ext uri="{FF2B5EF4-FFF2-40B4-BE49-F238E27FC236}">
                <a16:creationId xmlns:a16="http://schemas.microsoft.com/office/drawing/2014/main" id="{D04332D5-E060-4BEB-B72C-6FCE629BE295}"/>
              </a:ext>
            </a:extLst>
          </p:cNvPr>
          <p:cNvSpPr txBox="1"/>
          <p:nvPr/>
        </p:nvSpPr>
        <p:spPr>
          <a:xfrm>
            <a:off x="384417" y="1140589"/>
            <a:ext cx="8431516" cy="2862322"/>
          </a:xfrm>
          <a:prstGeom prst="rect">
            <a:avLst/>
          </a:prstGeom>
          <a:noFill/>
        </p:spPr>
        <p:txBody>
          <a:bodyPr wrap="square" rtlCol="0">
            <a:spAutoFit/>
          </a:bodyPr>
          <a:lstStyle/>
          <a:p>
            <a:r>
              <a:rPr lang="en-GB" dirty="0"/>
              <a:t>In groups of 5</a:t>
            </a:r>
          </a:p>
          <a:p>
            <a:endParaRPr lang="en-GB" dirty="0"/>
          </a:p>
          <a:p>
            <a:endParaRPr lang="en-GB" dirty="0"/>
          </a:p>
          <a:p>
            <a:r>
              <a:rPr lang="en-GB" dirty="0"/>
              <a:t>Practitioners views, opinions and experience</a:t>
            </a:r>
          </a:p>
          <a:p>
            <a:endParaRPr lang="en-GB" dirty="0"/>
          </a:p>
          <a:p>
            <a:pPr marL="285750" indent="-285750">
              <a:buFont typeface="Arial" panose="020B0604020202020204" pitchFamily="34" charset="0"/>
              <a:buChar char="•"/>
            </a:pPr>
            <a:r>
              <a:rPr lang="en-GB" dirty="0"/>
              <a:t>Have you ever been involved as a citizen or service user?</a:t>
            </a:r>
          </a:p>
          <a:p>
            <a:pPr marL="285750" indent="-285750">
              <a:buFont typeface="Arial" panose="020B0604020202020204" pitchFamily="34" charset="0"/>
              <a:buChar char="•"/>
            </a:pPr>
            <a:r>
              <a:rPr lang="en-GB" dirty="0"/>
              <a:t>What are your views or opinions on involvement?</a:t>
            </a:r>
          </a:p>
          <a:p>
            <a:pPr marL="285750" indent="-285750">
              <a:buFont typeface="Arial" panose="020B0604020202020204" pitchFamily="34" charset="0"/>
              <a:buChar char="•"/>
            </a:pPr>
            <a:r>
              <a:rPr lang="en-GB" dirty="0"/>
              <a:t>Have you any experience of doing this?</a:t>
            </a:r>
          </a:p>
          <a:p>
            <a:pPr marL="285750" indent="-285750">
              <a:buFont typeface="Arial" panose="020B0604020202020204" pitchFamily="34" charset="0"/>
              <a:buChar char="•"/>
            </a:pPr>
            <a:r>
              <a:rPr lang="en-GB" dirty="0"/>
              <a:t>Do you work with under-represented or excluded groups - How would they want to get involved?</a:t>
            </a:r>
          </a:p>
        </p:txBody>
      </p:sp>
    </p:spTree>
    <p:extLst>
      <p:ext uri="{BB962C8B-B14F-4D97-AF65-F5344CB8AC3E}">
        <p14:creationId xmlns:p14="http://schemas.microsoft.com/office/powerpoint/2010/main" val="238138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43C591-9967-44E7-953D-49673EC0BB79}"/>
              </a:ext>
            </a:extLst>
          </p:cNvPr>
          <p:cNvPicPr>
            <a:picLocks noChangeAspect="1"/>
          </p:cNvPicPr>
          <p:nvPr/>
        </p:nvPicPr>
        <p:blipFill>
          <a:blip r:embed="rId3"/>
          <a:stretch>
            <a:fillRect/>
          </a:stretch>
        </p:blipFill>
        <p:spPr>
          <a:xfrm>
            <a:off x="563761" y="1336220"/>
            <a:ext cx="7689901" cy="2471059"/>
          </a:xfrm>
          <a:prstGeom prst="rect">
            <a:avLst/>
          </a:prstGeom>
          <a:noFill/>
        </p:spPr>
      </p:pic>
      <p:sp>
        <p:nvSpPr>
          <p:cNvPr id="3" name="Title 2">
            <a:extLst>
              <a:ext uri="{FF2B5EF4-FFF2-40B4-BE49-F238E27FC236}">
                <a16:creationId xmlns:a16="http://schemas.microsoft.com/office/drawing/2014/main" id="{6744B9A6-7F9D-4FC8-9B76-87787D27A17A}"/>
              </a:ext>
            </a:extLst>
          </p:cNvPr>
          <p:cNvSpPr>
            <a:spLocks noGrp="1"/>
          </p:cNvSpPr>
          <p:nvPr>
            <p:ph type="title"/>
          </p:nvPr>
        </p:nvSpPr>
        <p:spPr>
          <a:xfrm>
            <a:off x="563761" y="307593"/>
            <a:ext cx="4262239" cy="584775"/>
          </a:xfrm>
        </p:spPr>
        <p:txBody>
          <a:bodyPr wrap="none" anchor="t">
            <a:normAutofit/>
          </a:bodyPr>
          <a:lstStyle/>
          <a:p>
            <a:r>
              <a:rPr lang="en-GB" dirty="0"/>
              <a:t>New EDI approach</a:t>
            </a:r>
          </a:p>
        </p:txBody>
      </p:sp>
    </p:spTree>
    <p:extLst>
      <p:ext uri="{BB962C8B-B14F-4D97-AF65-F5344CB8AC3E}">
        <p14:creationId xmlns:p14="http://schemas.microsoft.com/office/powerpoint/2010/main" val="175678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E9805-5901-48F8-9323-1CA77FF73AC8}"/>
              </a:ext>
            </a:extLst>
          </p:cNvPr>
          <p:cNvSpPr>
            <a:spLocks noGrp="1"/>
          </p:cNvSpPr>
          <p:nvPr>
            <p:ph type="title"/>
          </p:nvPr>
        </p:nvSpPr>
        <p:spPr>
          <a:xfrm>
            <a:off x="467545" y="465535"/>
            <a:ext cx="5695103" cy="584775"/>
          </a:xfrm>
        </p:spPr>
        <p:txBody>
          <a:bodyPr/>
          <a:lstStyle/>
          <a:p>
            <a:r>
              <a:rPr lang="en-GB" dirty="0"/>
              <a:t>How are you feeling now?</a:t>
            </a:r>
          </a:p>
        </p:txBody>
      </p:sp>
      <p:sp>
        <p:nvSpPr>
          <p:cNvPr id="4" name="Content Placeholder 3">
            <a:extLst>
              <a:ext uri="{FF2B5EF4-FFF2-40B4-BE49-F238E27FC236}">
                <a16:creationId xmlns:a16="http://schemas.microsoft.com/office/drawing/2014/main" id="{E62BEB2C-1B51-4504-8AA7-07139FA43D45}"/>
              </a:ext>
            </a:extLst>
          </p:cNvPr>
          <p:cNvSpPr>
            <a:spLocks noGrp="1"/>
          </p:cNvSpPr>
          <p:nvPr>
            <p:ph sz="half" idx="2"/>
          </p:nvPr>
        </p:nvSpPr>
        <p:spPr>
          <a:xfrm>
            <a:off x="467545" y="1840229"/>
            <a:ext cx="8219255" cy="2278905"/>
          </a:xfrm>
        </p:spPr>
        <p:txBody>
          <a:bodyPr/>
          <a:lstStyle/>
          <a:p>
            <a:pPr marL="0" indent="0">
              <a:buNone/>
            </a:pPr>
            <a:r>
              <a:rPr lang="en-GB" dirty="0"/>
              <a:t>Please put a few words in the chat </a:t>
            </a:r>
            <a:r>
              <a:rPr lang="en-GB" dirty="0">
                <a:sym typeface="Wingdings" panose="05000000000000000000" pitchFamily="2" charset="2"/>
              </a:rPr>
              <a:t></a:t>
            </a:r>
            <a:endParaRPr lang="en-GB" dirty="0"/>
          </a:p>
        </p:txBody>
      </p:sp>
    </p:spTree>
    <p:extLst>
      <p:ext uri="{BB962C8B-B14F-4D97-AF65-F5344CB8AC3E}">
        <p14:creationId xmlns:p14="http://schemas.microsoft.com/office/powerpoint/2010/main" val="2651564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37C83E-C49B-4407-A5F8-5FBAB24A845F}"/>
              </a:ext>
            </a:extLst>
          </p:cNvPr>
          <p:cNvSpPr>
            <a:spLocks noGrp="1"/>
          </p:cNvSpPr>
          <p:nvPr>
            <p:ph idx="1"/>
          </p:nvPr>
        </p:nvSpPr>
        <p:spPr>
          <a:xfrm>
            <a:off x="457200" y="1567543"/>
            <a:ext cx="8229600" cy="2469296"/>
          </a:xfrm>
        </p:spPr>
        <p:txBody>
          <a:bodyPr>
            <a:normAutofit fontScale="92500" lnSpcReduction="10000"/>
          </a:bodyPr>
          <a:lstStyle/>
          <a:p>
            <a:pPr marL="0" indent="0">
              <a:buNone/>
            </a:pPr>
            <a:r>
              <a:rPr lang="en-GB" sz="2000" dirty="0"/>
              <a:t>Your input will help us develop:</a:t>
            </a:r>
          </a:p>
          <a:p>
            <a:pPr marL="685789" lvl="1" indent="-285750"/>
            <a:r>
              <a:rPr lang="en-GB" sz="1800" dirty="0"/>
              <a:t>EDI resources for the sector</a:t>
            </a:r>
          </a:p>
          <a:p>
            <a:pPr marL="685789" lvl="1" indent="-285750"/>
            <a:r>
              <a:rPr lang="en-GB" sz="1800" dirty="0"/>
              <a:t>our involvement approach </a:t>
            </a:r>
          </a:p>
          <a:p>
            <a:pPr marL="400039" lvl="1" indent="0">
              <a:buNone/>
            </a:pPr>
            <a:endParaRPr lang="en-GB" sz="1800" dirty="0"/>
          </a:p>
          <a:p>
            <a:pPr marL="0" indent="0">
              <a:buNone/>
            </a:pPr>
            <a:r>
              <a:rPr lang="en-GB" sz="2000" dirty="0"/>
              <a:t>We email a feedback form and keeping in touch information next week</a:t>
            </a:r>
          </a:p>
          <a:p>
            <a:endParaRPr lang="en-GB" sz="2000" dirty="0"/>
          </a:p>
          <a:p>
            <a:pPr marL="0" indent="0">
              <a:buNone/>
            </a:pPr>
            <a:r>
              <a:rPr lang="en-GB" sz="2000" dirty="0"/>
              <a:t>Updates website with today’s slides and next steps</a:t>
            </a:r>
          </a:p>
          <a:p>
            <a:pPr marL="0" indent="0">
              <a:buNone/>
            </a:pPr>
            <a:endParaRPr lang="en-GB" dirty="0"/>
          </a:p>
        </p:txBody>
      </p:sp>
      <p:sp>
        <p:nvSpPr>
          <p:cNvPr id="3" name="Title 2">
            <a:extLst>
              <a:ext uri="{FF2B5EF4-FFF2-40B4-BE49-F238E27FC236}">
                <a16:creationId xmlns:a16="http://schemas.microsoft.com/office/drawing/2014/main" id="{710AD07C-D07C-418C-BF5C-B8A9996E3B2B}"/>
              </a:ext>
            </a:extLst>
          </p:cNvPr>
          <p:cNvSpPr>
            <a:spLocks noGrp="1"/>
          </p:cNvSpPr>
          <p:nvPr>
            <p:ph type="title"/>
          </p:nvPr>
        </p:nvSpPr>
        <p:spPr>
          <a:xfrm>
            <a:off x="457200" y="291031"/>
            <a:ext cx="3866078" cy="584775"/>
          </a:xfrm>
        </p:spPr>
        <p:txBody>
          <a:bodyPr/>
          <a:lstStyle/>
          <a:p>
            <a:r>
              <a:rPr lang="en-GB" dirty="0"/>
              <a:t>Keeping in touch</a:t>
            </a:r>
          </a:p>
        </p:txBody>
      </p:sp>
      <p:sp>
        <p:nvSpPr>
          <p:cNvPr id="4" name="Rectangle 3">
            <a:extLst>
              <a:ext uri="{FF2B5EF4-FFF2-40B4-BE49-F238E27FC236}">
                <a16:creationId xmlns:a16="http://schemas.microsoft.com/office/drawing/2014/main" id="{ADF2BF2D-9C5F-4F8C-813A-B64CE95699CB}"/>
              </a:ext>
            </a:extLst>
          </p:cNvPr>
          <p:cNvSpPr/>
          <p:nvPr/>
        </p:nvSpPr>
        <p:spPr>
          <a:xfrm>
            <a:off x="5429023" y="291031"/>
            <a:ext cx="2945037" cy="369332"/>
          </a:xfrm>
          <a:prstGeom prst="rect">
            <a:avLst/>
          </a:prstGeom>
        </p:spPr>
        <p:txBody>
          <a:bodyPr wrap="none">
            <a:spAutoFit/>
          </a:bodyPr>
          <a:lstStyle/>
          <a:p>
            <a:r>
              <a:rPr lang="en-GB" dirty="0">
                <a:hlinkClick r:id="rId2"/>
              </a:rPr>
              <a:t>EDI@sportscotland.org.uk</a:t>
            </a:r>
            <a:r>
              <a:rPr lang="en-GB" dirty="0"/>
              <a:t> </a:t>
            </a:r>
          </a:p>
        </p:txBody>
      </p:sp>
    </p:spTree>
    <p:extLst>
      <p:ext uri="{BB962C8B-B14F-4D97-AF65-F5344CB8AC3E}">
        <p14:creationId xmlns:p14="http://schemas.microsoft.com/office/powerpoint/2010/main" val="3262141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27E51B-3065-4B03-9091-2EF6093821AB}"/>
              </a:ext>
            </a:extLst>
          </p:cNvPr>
          <p:cNvSpPr>
            <a:spLocks noGrp="1"/>
          </p:cNvSpPr>
          <p:nvPr>
            <p:ph idx="1"/>
          </p:nvPr>
        </p:nvSpPr>
        <p:spPr>
          <a:xfrm>
            <a:off x="457200" y="1756229"/>
            <a:ext cx="8229600" cy="2273685"/>
          </a:xfrm>
        </p:spPr>
        <p:txBody>
          <a:bodyPr/>
          <a:lstStyle/>
          <a:p>
            <a:r>
              <a:rPr lang="en-GB" dirty="0"/>
              <a:t>EDI@sportscotland.org.uk</a:t>
            </a:r>
          </a:p>
        </p:txBody>
      </p:sp>
      <p:sp>
        <p:nvSpPr>
          <p:cNvPr id="3" name="Title 2">
            <a:extLst>
              <a:ext uri="{FF2B5EF4-FFF2-40B4-BE49-F238E27FC236}">
                <a16:creationId xmlns:a16="http://schemas.microsoft.com/office/drawing/2014/main" id="{ADAC8377-D5AC-4C37-81E4-C72A729A7E80}"/>
              </a:ext>
            </a:extLst>
          </p:cNvPr>
          <p:cNvSpPr>
            <a:spLocks noGrp="1"/>
          </p:cNvSpPr>
          <p:nvPr>
            <p:ph type="title"/>
          </p:nvPr>
        </p:nvSpPr>
        <p:spPr>
          <a:xfrm>
            <a:off x="467545" y="465535"/>
            <a:ext cx="2517952" cy="584775"/>
          </a:xfrm>
        </p:spPr>
        <p:txBody>
          <a:bodyPr/>
          <a:lstStyle/>
          <a:p>
            <a:r>
              <a:rPr lang="en-GB" dirty="0"/>
              <a:t>Thank you</a:t>
            </a:r>
          </a:p>
        </p:txBody>
      </p:sp>
    </p:spTree>
    <p:extLst>
      <p:ext uri="{BB962C8B-B14F-4D97-AF65-F5344CB8AC3E}">
        <p14:creationId xmlns:p14="http://schemas.microsoft.com/office/powerpoint/2010/main" val="2309932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a:extLst>
              <a:ext uri="{FF2B5EF4-FFF2-40B4-BE49-F238E27FC236}">
                <a16:creationId xmlns:a16="http://schemas.microsoft.com/office/drawing/2014/main" id="{C3174CD4-7651-4416-9569-D2931CFCF183}"/>
              </a:ext>
            </a:extLst>
          </p:cNvPr>
          <p:cNvGraphicFramePr>
            <a:graphicFrameLocks noGrp="1"/>
          </p:cNvGraphicFramePr>
          <p:nvPr>
            <p:ph idx="1"/>
            <p:extLst>
              <p:ext uri="{D42A27DB-BD31-4B8C-83A1-F6EECF244321}">
                <p14:modId xmlns:p14="http://schemas.microsoft.com/office/powerpoint/2010/main" val="2472399118"/>
              </p:ext>
            </p:extLst>
          </p:nvPr>
        </p:nvGraphicFramePr>
        <p:xfrm>
          <a:off x="467545" y="1315059"/>
          <a:ext cx="8229600" cy="2625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a:extLst>
              <a:ext uri="{FF2B5EF4-FFF2-40B4-BE49-F238E27FC236}">
                <a16:creationId xmlns:a16="http://schemas.microsoft.com/office/drawing/2014/main" id="{141E5398-B24C-4B0A-BDF8-CA68044A0930}"/>
              </a:ext>
            </a:extLst>
          </p:cNvPr>
          <p:cNvSpPr>
            <a:spLocks noGrp="1"/>
          </p:cNvSpPr>
          <p:nvPr>
            <p:ph type="title"/>
          </p:nvPr>
        </p:nvSpPr>
        <p:spPr>
          <a:xfrm>
            <a:off x="467545" y="465535"/>
            <a:ext cx="4443159" cy="584775"/>
          </a:xfrm>
        </p:spPr>
        <p:txBody>
          <a:bodyPr/>
          <a:lstStyle/>
          <a:p>
            <a:r>
              <a:rPr lang="en-GB" dirty="0"/>
              <a:t>New ideas timeline</a:t>
            </a:r>
          </a:p>
        </p:txBody>
      </p:sp>
      <p:sp>
        <p:nvSpPr>
          <p:cNvPr id="2" name="Arrow: Right 1">
            <a:extLst>
              <a:ext uri="{FF2B5EF4-FFF2-40B4-BE49-F238E27FC236}">
                <a16:creationId xmlns:a16="http://schemas.microsoft.com/office/drawing/2014/main" id="{92CDA1E4-6472-4D2E-B893-62685253C000}"/>
              </a:ext>
            </a:extLst>
          </p:cNvPr>
          <p:cNvSpPr/>
          <p:nvPr/>
        </p:nvSpPr>
        <p:spPr>
          <a:xfrm>
            <a:off x="6400800" y="594855"/>
            <a:ext cx="2358571" cy="587829"/>
          </a:xfrm>
          <a:prstGeom prst="rightArrow">
            <a:avLst>
              <a:gd name="adj1" fmla="val 50000"/>
              <a:gd name="adj2" fmla="val 50943"/>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Onwards to 2025</a:t>
            </a:r>
          </a:p>
        </p:txBody>
      </p:sp>
    </p:spTree>
    <p:extLst>
      <p:ext uri="{BB962C8B-B14F-4D97-AF65-F5344CB8AC3E}">
        <p14:creationId xmlns:p14="http://schemas.microsoft.com/office/powerpoint/2010/main" val="233105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4B1BC0-200D-4308-9E29-511FF0258D7E}"/>
              </a:ext>
            </a:extLst>
          </p:cNvPr>
          <p:cNvSpPr/>
          <p:nvPr/>
        </p:nvSpPr>
        <p:spPr>
          <a:xfrm>
            <a:off x="333859" y="1789719"/>
            <a:ext cx="7947133" cy="2862322"/>
          </a:xfrm>
          <a:prstGeom prst="rect">
            <a:avLst/>
          </a:prstGeom>
        </p:spPr>
        <p:txBody>
          <a:bodyPr wrap="square">
            <a:spAutoFit/>
          </a:bodyPr>
          <a:lstStyle/>
          <a:p>
            <a:r>
              <a:rPr lang="en-GB" sz="1200" dirty="0"/>
              <a:t>When mental health services were co-produced, those services were more effective for the people using them. </a:t>
            </a:r>
          </a:p>
          <a:p>
            <a:r>
              <a:rPr lang="en-GB" sz="1200" dirty="0"/>
              <a:t>They experienced:</a:t>
            </a:r>
          </a:p>
          <a:p>
            <a:r>
              <a:rPr lang="en-GB" sz="1200" dirty="0"/>
              <a:t>   </a:t>
            </a:r>
          </a:p>
          <a:p>
            <a:pPr marL="171450" indent="-171450">
              <a:buFont typeface="Courier New" panose="02070309020205020404" pitchFamily="49" charset="0"/>
              <a:buChar char="o"/>
            </a:pPr>
            <a:r>
              <a:rPr lang="en-GB" sz="1200" dirty="0"/>
              <a:t>An improved sense of belonging to local groups and networks. </a:t>
            </a:r>
          </a:p>
          <a:p>
            <a:pPr marL="171450" indent="-171450">
              <a:buFont typeface="Courier New" panose="02070309020205020404" pitchFamily="49" charset="0"/>
              <a:buChar char="o"/>
            </a:pPr>
            <a:endParaRPr lang="en-GB" sz="1200" dirty="0"/>
          </a:p>
          <a:p>
            <a:pPr marL="171450" indent="-171450">
              <a:buFont typeface="Courier New" panose="02070309020205020404" pitchFamily="49" charset="0"/>
              <a:buChar char="o"/>
            </a:pPr>
            <a:r>
              <a:rPr lang="en-GB" sz="1200" dirty="0"/>
              <a:t>Reduced stigma. </a:t>
            </a:r>
            <a:br>
              <a:rPr lang="en-GB" sz="1200" dirty="0"/>
            </a:br>
            <a:endParaRPr lang="en-GB" sz="1200" dirty="0"/>
          </a:p>
          <a:p>
            <a:pPr marL="171450" indent="-171450">
              <a:buFont typeface="Courier New" panose="02070309020205020404" pitchFamily="49" charset="0"/>
              <a:buChar char="o"/>
            </a:pPr>
            <a:r>
              <a:rPr lang="en-GB" sz="1200" dirty="0"/>
              <a:t>Increased skills and employability. Co-production meant people were able to improve skills, engage with formal learning and training opportunities and gain longer-term employment. People involved in the Expert Patient Programme reported a 24% increase in paid employment.</a:t>
            </a:r>
            <a:br>
              <a:rPr lang="en-GB" sz="1200" dirty="0"/>
            </a:br>
            <a:endParaRPr lang="en-GB" sz="1200" dirty="0"/>
          </a:p>
          <a:p>
            <a:pPr marL="171450" indent="-171450">
              <a:buFont typeface="Courier New" panose="02070309020205020404" pitchFamily="49" charset="0"/>
              <a:buChar char="o"/>
            </a:pPr>
            <a:r>
              <a:rPr lang="en-GB" sz="1200" dirty="0"/>
              <a:t>Improving physical and mental well-being. This was the strongest theme that emerged. We found that interventions shaped by co-production had a powerful impact on people’s sense of competence, autonomy and relatedness, and on their personal, social and emotional capabilities. These are all fundamental to our ability to experience positive life outcomes and to maintain and grow our well-being.</a:t>
            </a:r>
          </a:p>
        </p:txBody>
      </p:sp>
      <p:pic>
        <p:nvPicPr>
          <p:cNvPr id="5122" name="Picture 2" descr="Mind online shop">
            <a:extLst>
              <a:ext uri="{FF2B5EF4-FFF2-40B4-BE49-F238E27FC236}">
                <a16:creationId xmlns:a16="http://schemas.microsoft.com/office/drawing/2014/main" id="{E7090379-752F-408F-9D19-BB0D8D552D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346" y="131968"/>
            <a:ext cx="2962275" cy="15430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EF760C01-5E36-4A96-A811-D46D29C97391}"/>
              </a:ext>
            </a:extLst>
          </p:cNvPr>
          <p:cNvSpPr/>
          <p:nvPr/>
        </p:nvSpPr>
        <p:spPr>
          <a:xfrm>
            <a:off x="4307426" y="371585"/>
            <a:ext cx="4572000" cy="584775"/>
          </a:xfrm>
          <a:prstGeom prst="rect">
            <a:avLst/>
          </a:prstGeom>
        </p:spPr>
        <p:txBody>
          <a:bodyPr>
            <a:spAutoFit/>
          </a:bodyPr>
          <a:lstStyle/>
          <a:p>
            <a:r>
              <a:rPr lang="en-GB" sz="1600" dirty="0"/>
              <a:t>We won't give up until everyone experiencing a mental health problem gets support and respect.</a:t>
            </a:r>
          </a:p>
        </p:txBody>
      </p:sp>
    </p:spTree>
    <p:extLst>
      <p:ext uri="{BB962C8B-B14F-4D97-AF65-F5344CB8AC3E}">
        <p14:creationId xmlns:p14="http://schemas.microsoft.com/office/powerpoint/2010/main" val="69925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6AC448-A765-4A6E-B15C-A6416ACD91AD}"/>
              </a:ext>
            </a:extLst>
          </p:cNvPr>
          <p:cNvSpPr>
            <a:spLocks noGrp="1"/>
          </p:cNvSpPr>
          <p:nvPr>
            <p:ph idx="1"/>
          </p:nvPr>
        </p:nvSpPr>
        <p:spPr>
          <a:xfrm>
            <a:off x="457199" y="977199"/>
            <a:ext cx="8358733" cy="2910746"/>
          </a:xfrm>
        </p:spPr>
        <p:txBody>
          <a:bodyPr>
            <a:normAutofit/>
          </a:bodyPr>
          <a:lstStyle/>
          <a:p>
            <a:pPr marL="0" indent="0">
              <a:buNone/>
            </a:pPr>
            <a:r>
              <a:rPr lang="en-GB" sz="1600" dirty="0"/>
              <a:t>Share:</a:t>
            </a:r>
          </a:p>
          <a:p>
            <a:r>
              <a:rPr lang="en-GB" sz="1600" dirty="0"/>
              <a:t>our new approach to Equality, Diversity and Inclusion (EDI)</a:t>
            </a:r>
          </a:p>
          <a:p>
            <a:r>
              <a:rPr lang="en-GB" sz="1600" dirty="0"/>
              <a:t>learning from our Equality Outcomes public consultation</a:t>
            </a:r>
          </a:p>
          <a:p>
            <a:r>
              <a:rPr lang="en-GB" sz="1600" dirty="0"/>
              <a:t>how we’ll deliver the outcomes</a:t>
            </a:r>
          </a:p>
          <a:p>
            <a:pPr marL="0" indent="0">
              <a:buNone/>
            </a:pPr>
            <a:endParaRPr lang="en-GB" sz="1600" dirty="0"/>
          </a:p>
          <a:p>
            <a:pPr marL="0" indent="0">
              <a:buNone/>
            </a:pPr>
            <a:endParaRPr lang="en-GB" sz="1600" dirty="0"/>
          </a:p>
          <a:p>
            <a:pPr marL="0" indent="0">
              <a:buNone/>
            </a:pPr>
            <a:r>
              <a:rPr lang="en-GB" sz="1600" dirty="0"/>
              <a:t>Purpose: Your feedback will inform the develop of new EDI resources for the sector</a:t>
            </a:r>
          </a:p>
        </p:txBody>
      </p:sp>
    </p:spTree>
    <p:extLst>
      <p:ext uri="{BB962C8B-B14F-4D97-AF65-F5344CB8AC3E}">
        <p14:creationId xmlns:p14="http://schemas.microsoft.com/office/powerpoint/2010/main" val="413077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5C2557-70C7-4F04-8765-214DCE6AEEF9}"/>
              </a:ext>
            </a:extLst>
          </p:cNvPr>
          <p:cNvSpPr/>
          <p:nvPr/>
        </p:nvSpPr>
        <p:spPr>
          <a:xfrm>
            <a:off x="2474616" y="1669894"/>
            <a:ext cx="3773352" cy="18037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28600" tIns="182880" rIns="22860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90000"/>
              </a:lnSpc>
              <a:spcBef>
                <a:spcPct val="0"/>
              </a:spcBef>
              <a:spcAft>
                <a:spcPct val="35000"/>
              </a:spcAft>
            </a:pPr>
            <a:r>
              <a:rPr lang="en-GB" sz="1600" b="1" dirty="0">
                <a:solidFill>
                  <a:schemeClr val="bg1"/>
                </a:solidFill>
                <a:ea typeface="+mn-lt"/>
                <a:cs typeface="+mn-lt"/>
              </a:rPr>
              <a:t>NEW IDEAS</a:t>
            </a:r>
            <a:endParaRPr lang="en-US" dirty="0"/>
          </a:p>
          <a:p>
            <a:pPr lvl="0" algn="ctr">
              <a:defRPr/>
            </a:pPr>
            <a:r>
              <a:rPr lang="en-GB" sz="1600" dirty="0">
                <a:solidFill>
                  <a:srgbClr val="030D6F"/>
                </a:solidFill>
              </a:rPr>
              <a:t>We experiment and co-design new approaches that respond to the needs of disadvantaged and excluded groups. </a:t>
            </a:r>
          </a:p>
        </p:txBody>
      </p:sp>
      <p:grpSp>
        <p:nvGrpSpPr>
          <p:cNvPr id="5" name="Group 4">
            <a:extLst>
              <a:ext uri="{FF2B5EF4-FFF2-40B4-BE49-F238E27FC236}">
                <a16:creationId xmlns:a16="http://schemas.microsoft.com/office/drawing/2014/main" id="{4C459042-B4EB-434D-9819-25B0B2F69832}"/>
              </a:ext>
            </a:extLst>
          </p:cNvPr>
          <p:cNvGrpSpPr/>
          <p:nvPr/>
        </p:nvGrpSpPr>
        <p:grpSpPr>
          <a:xfrm>
            <a:off x="4193812" y="1470068"/>
            <a:ext cx="334959" cy="199826"/>
            <a:chOff x="2040089" y="2108221"/>
            <a:chExt cx="213732" cy="260513"/>
          </a:xfrm>
        </p:grpSpPr>
        <p:sp>
          <p:nvSpPr>
            <p:cNvPr id="6" name="Isosceles Triangle 5">
              <a:extLst>
                <a:ext uri="{FF2B5EF4-FFF2-40B4-BE49-F238E27FC236}">
                  <a16:creationId xmlns:a16="http://schemas.microsoft.com/office/drawing/2014/main" id="{FDD41BE6-2D33-481A-B591-E2EA54FEC539}"/>
                </a:ext>
              </a:extLst>
            </p:cNvPr>
            <p:cNvSpPr/>
            <p:nvPr/>
          </p:nvSpPr>
          <p:spPr>
            <a:xfrm>
              <a:off x="2040089" y="2108221"/>
              <a:ext cx="213732" cy="18585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Isosceles Triangle 6">
              <a:extLst>
                <a:ext uri="{FF2B5EF4-FFF2-40B4-BE49-F238E27FC236}">
                  <a16:creationId xmlns:a16="http://schemas.microsoft.com/office/drawing/2014/main" id="{FE4625FB-39F7-4AF4-BBC2-8EC44E881FC9}"/>
                </a:ext>
              </a:extLst>
            </p:cNvPr>
            <p:cNvSpPr/>
            <p:nvPr/>
          </p:nvSpPr>
          <p:spPr>
            <a:xfrm>
              <a:off x="2040089" y="2182880"/>
              <a:ext cx="213732" cy="18585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8" name="Title 1">
            <a:extLst>
              <a:ext uri="{FF2B5EF4-FFF2-40B4-BE49-F238E27FC236}">
                <a16:creationId xmlns:a16="http://schemas.microsoft.com/office/drawing/2014/main" id="{B8DDA798-A63E-4890-B6AC-264F395ADAF0}"/>
              </a:ext>
            </a:extLst>
          </p:cNvPr>
          <p:cNvSpPr>
            <a:spLocks noGrp="1"/>
          </p:cNvSpPr>
          <p:nvPr>
            <p:ph type="title"/>
          </p:nvPr>
        </p:nvSpPr>
        <p:spPr>
          <a:xfrm>
            <a:off x="1027227" y="521626"/>
            <a:ext cx="6668127" cy="584775"/>
          </a:xfrm>
        </p:spPr>
        <p:txBody>
          <a:bodyPr/>
          <a:lstStyle/>
          <a:p>
            <a:r>
              <a:rPr lang="en-US" dirty="0">
                <a:latin typeface="Arial Black"/>
              </a:rPr>
              <a:t>New ideas are outcome driven</a:t>
            </a:r>
            <a:endParaRPr lang="en-US" dirty="0"/>
          </a:p>
        </p:txBody>
      </p:sp>
    </p:spTree>
    <p:extLst>
      <p:ext uri="{BB962C8B-B14F-4D97-AF65-F5344CB8AC3E}">
        <p14:creationId xmlns:p14="http://schemas.microsoft.com/office/powerpoint/2010/main" val="424122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7A1E-3B34-40A9-86F7-189CB5B28B23}"/>
              </a:ext>
            </a:extLst>
          </p:cNvPr>
          <p:cNvSpPr>
            <a:spLocks noGrp="1"/>
          </p:cNvSpPr>
          <p:nvPr>
            <p:ph type="title"/>
          </p:nvPr>
        </p:nvSpPr>
        <p:spPr>
          <a:xfrm>
            <a:off x="886012" y="531758"/>
            <a:ext cx="6668127" cy="584775"/>
          </a:xfrm>
        </p:spPr>
        <p:txBody>
          <a:bodyPr/>
          <a:lstStyle/>
          <a:p>
            <a:r>
              <a:rPr lang="en-US" dirty="0">
                <a:latin typeface="Arial Black"/>
              </a:rPr>
              <a:t>New ideas are outcome driven</a:t>
            </a:r>
            <a:endParaRPr lang="en-US" dirty="0"/>
          </a:p>
        </p:txBody>
      </p:sp>
      <p:sp>
        <p:nvSpPr>
          <p:cNvPr id="5" name="Content Placeholder 4">
            <a:extLst>
              <a:ext uri="{FF2B5EF4-FFF2-40B4-BE49-F238E27FC236}">
                <a16:creationId xmlns:a16="http://schemas.microsoft.com/office/drawing/2014/main" id="{83B73262-75A0-4402-8EC8-23760B8AAA40}"/>
              </a:ext>
            </a:extLst>
          </p:cNvPr>
          <p:cNvSpPr>
            <a:spLocks noGrp="1"/>
          </p:cNvSpPr>
          <p:nvPr>
            <p:ph sz="half" idx="2"/>
          </p:nvPr>
        </p:nvSpPr>
        <p:spPr>
          <a:xfrm>
            <a:off x="468573" y="2858102"/>
            <a:ext cx="8184107" cy="1704585"/>
          </a:xfrm>
        </p:spPr>
        <p:txBody>
          <a:bodyPr>
            <a:normAutofit/>
          </a:bodyPr>
          <a:lstStyle/>
          <a:p>
            <a:pPr marL="0" indent="0">
              <a:lnSpc>
                <a:spcPct val="107000"/>
              </a:lnSpc>
              <a:spcBef>
                <a:spcPts val="0"/>
              </a:spcBef>
              <a:spcAft>
                <a:spcPts val="600"/>
              </a:spcAft>
              <a:buNone/>
            </a:pPr>
            <a:endParaRPr lang="en-GB">
              <a:solidFill>
                <a:srgbClr val="030D6F"/>
              </a:solidFill>
              <a:latin typeface="Calibri"/>
              <a:ea typeface="+mn-lt"/>
              <a:cs typeface="Calibri"/>
            </a:endParaRPr>
          </a:p>
          <a:p>
            <a:pPr marL="342265" indent="-342265"/>
            <a:endParaRPr lang="en-US"/>
          </a:p>
        </p:txBody>
      </p:sp>
      <p:graphicFrame>
        <p:nvGraphicFramePr>
          <p:cNvPr id="6" name="Table 6">
            <a:extLst>
              <a:ext uri="{FF2B5EF4-FFF2-40B4-BE49-F238E27FC236}">
                <a16:creationId xmlns:a16="http://schemas.microsoft.com/office/drawing/2014/main" id="{1F20AF18-F24A-4A87-A1F3-8CF93C19C545}"/>
              </a:ext>
            </a:extLst>
          </p:cNvPr>
          <p:cNvGraphicFramePr>
            <a:graphicFrameLocks noGrp="1"/>
          </p:cNvGraphicFramePr>
          <p:nvPr>
            <p:extLst>
              <p:ext uri="{D42A27DB-BD31-4B8C-83A1-F6EECF244321}">
                <p14:modId xmlns:p14="http://schemas.microsoft.com/office/powerpoint/2010/main" val="4025205529"/>
              </p:ext>
            </p:extLst>
          </p:nvPr>
        </p:nvGraphicFramePr>
        <p:xfrm>
          <a:off x="467545" y="1508125"/>
          <a:ext cx="3540905" cy="2464981"/>
        </p:xfrm>
        <a:graphic>
          <a:graphicData uri="http://schemas.openxmlformats.org/drawingml/2006/table">
            <a:tbl>
              <a:tblPr firstRow="1">
                <a:tableStyleId>{073A0DAA-6AF3-43AB-8588-CEC1D06C72B9}</a:tableStyleId>
              </a:tblPr>
              <a:tblGrid>
                <a:gridCol w="1741340">
                  <a:extLst>
                    <a:ext uri="{9D8B030D-6E8A-4147-A177-3AD203B41FA5}">
                      <a16:colId xmlns:a16="http://schemas.microsoft.com/office/drawing/2014/main" val="2422336904"/>
                    </a:ext>
                  </a:extLst>
                </a:gridCol>
                <a:gridCol w="1799565">
                  <a:extLst>
                    <a:ext uri="{9D8B030D-6E8A-4147-A177-3AD203B41FA5}">
                      <a16:colId xmlns:a16="http://schemas.microsoft.com/office/drawing/2014/main" val="361016081"/>
                    </a:ext>
                  </a:extLst>
                </a:gridCol>
              </a:tblGrid>
              <a:tr h="393258">
                <a:tc gridSpan="2">
                  <a:txBody>
                    <a:bodyPr/>
                    <a:lstStyle/>
                    <a:p>
                      <a:pPr lvl="0">
                        <a:lnSpc>
                          <a:spcPct val="100000"/>
                        </a:lnSpc>
                        <a:buNone/>
                      </a:pPr>
                      <a:r>
                        <a:rPr lang="en-US" sz="1400"/>
                        <a:t>We will help people who:</a:t>
                      </a:r>
                    </a:p>
                  </a:txBody>
                  <a:tcPr anchor="ctr"/>
                </a:tc>
                <a:tc hMerge="1">
                  <a:txBody>
                    <a:bodyPr/>
                    <a:lstStyle/>
                    <a:p>
                      <a:endParaRPr lang="en-US"/>
                    </a:p>
                  </a:txBody>
                  <a:tcPr/>
                </a:tc>
                <a:extLst>
                  <a:ext uri="{0D108BD9-81ED-4DB2-BD59-A6C34878D82A}">
                    <a16:rowId xmlns:a16="http://schemas.microsoft.com/office/drawing/2014/main" val="282897106"/>
                  </a:ext>
                </a:extLst>
              </a:tr>
              <a:tr h="960068">
                <a:tc>
                  <a:txBody>
                    <a:bodyPr/>
                    <a:lstStyle/>
                    <a:p>
                      <a:pPr algn="ctr">
                        <a:lnSpc>
                          <a:spcPct val="100000"/>
                        </a:lnSpc>
                        <a:spcBef>
                          <a:spcPts val="0"/>
                        </a:spcBef>
                      </a:pPr>
                      <a:r>
                        <a:rPr lang="en-US" sz="1400"/>
                        <a:t>Live in poverty and low income</a:t>
                      </a:r>
                    </a:p>
                  </a:txBody>
                  <a:tcPr anchor="ctr"/>
                </a:tc>
                <a:tc>
                  <a:txBody>
                    <a:bodyPr/>
                    <a:lstStyle/>
                    <a:p>
                      <a:pPr lvl="0" algn="ctr">
                        <a:lnSpc>
                          <a:spcPct val="100000"/>
                        </a:lnSpc>
                        <a:spcBef>
                          <a:spcPts val="0"/>
                        </a:spcBef>
                        <a:buNone/>
                      </a:pPr>
                      <a:r>
                        <a:rPr lang="en-US" sz="1400"/>
                        <a:t>Experi</a:t>
                      </a:r>
                      <a:r>
                        <a:rPr lang="en-US" sz="1400">
                          <a:solidFill>
                            <a:schemeClr val="tx1"/>
                          </a:solidFill>
                        </a:rPr>
                        <a:t>ence mental health problems</a:t>
                      </a:r>
                      <a:endParaRPr lang="en-US">
                        <a:solidFill>
                          <a:schemeClr val="tx1"/>
                        </a:solidFill>
                      </a:endParaRPr>
                    </a:p>
                  </a:txBody>
                  <a:tcPr anchor="ctr"/>
                </a:tc>
                <a:extLst>
                  <a:ext uri="{0D108BD9-81ED-4DB2-BD59-A6C34878D82A}">
                    <a16:rowId xmlns:a16="http://schemas.microsoft.com/office/drawing/2014/main" val="3601440810"/>
                  </a:ext>
                </a:extLst>
              </a:tr>
              <a:tr h="1111655">
                <a:tc>
                  <a:txBody>
                    <a:bodyPr/>
                    <a:lstStyle/>
                    <a:p>
                      <a:pPr algn="ctr">
                        <a:lnSpc>
                          <a:spcPct val="100000"/>
                        </a:lnSpc>
                        <a:spcBef>
                          <a:spcPts val="0"/>
                        </a:spcBef>
                      </a:pPr>
                      <a:r>
                        <a:rPr lang="en-US" sz="1400"/>
                        <a:t>Are over 50 years old</a:t>
                      </a:r>
                    </a:p>
                  </a:txBody>
                  <a:tcPr anchor="ctr"/>
                </a:tc>
                <a:tc>
                  <a:txBody>
                    <a:bodyPr/>
                    <a:lstStyle/>
                    <a:p>
                      <a:pPr lvl="0" algn="ctr">
                        <a:lnSpc>
                          <a:spcPct val="100000"/>
                        </a:lnSpc>
                        <a:spcBef>
                          <a:spcPts val="0"/>
                        </a:spcBef>
                        <a:buNone/>
                      </a:pPr>
                      <a:r>
                        <a:rPr lang="en-US" sz="1400" dirty="0"/>
                        <a:t>Are part of our diverse ethnic communities</a:t>
                      </a:r>
                      <a:endParaRPr lang="en-US" dirty="0"/>
                    </a:p>
                  </a:txBody>
                  <a:tcPr anchor="ctr"/>
                </a:tc>
                <a:extLst>
                  <a:ext uri="{0D108BD9-81ED-4DB2-BD59-A6C34878D82A}">
                    <a16:rowId xmlns:a16="http://schemas.microsoft.com/office/drawing/2014/main" val="4164819683"/>
                  </a:ext>
                </a:extLst>
              </a:tr>
            </a:tbl>
          </a:graphicData>
        </a:graphic>
      </p:graphicFrame>
      <p:graphicFrame>
        <p:nvGraphicFramePr>
          <p:cNvPr id="7" name="Table 6">
            <a:extLst>
              <a:ext uri="{FF2B5EF4-FFF2-40B4-BE49-F238E27FC236}">
                <a16:creationId xmlns:a16="http://schemas.microsoft.com/office/drawing/2014/main" id="{32586F71-6771-40F1-B682-2B9B3A811126}"/>
              </a:ext>
            </a:extLst>
          </p:cNvPr>
          <p:cNvGraphicFramePr>
            <a:graphicFrameLocks noGrp="1"/>
          </p:cNvGraphicFramePr>
          <p:nvPr>
            <p:extLst>
              <p:ext uri="{D42A27DB-BD31-4B8C-83A1-F6EECF244321}">
                <p14:modId xmlns:p14="http://schemas.microsoft.com/office/powerpoint/2010/main" val="1041009985"/>
              </p:ext>
            </p:extLst>
          </p:nvPr>
        </p:nvGraphicFramePr>
        <p:xfrm>
          <a:off x="4220076" y="1502131"/>
          <a:ext cx="4220977" cy="2470975"/>
        </p:xfrm>
        <a:graphic>
          <a:graphicData uri="http://schemas.openxmlformats.org/drawingml/2006/table">
            <a:tbl>
              <a:tblPr firstRow="1">
                <a:tableStyleId>{93296810-A885-4BE3-A3E7-6D5BEEA58F35}</a:tableStyleId>
              </a:tblPr>
              <a:tblGrid>
                <a:gridCol w="4220977">
                  <a:extLst>
                    <a:ext uri="{9D8B030D-6E8A-4147-A177-3AD203B41FA5}">
                      <a16:colId xmlns:a16="http://schemas.microsoft.com/office/drawing/2014/main" val="2422336904"/>
                    </a:ext>
                  </a:extLst>
                </a:gridCol>
              </a:tblGrid>
              <a:tr h="394203">
                <a:tc>
                  <a:txBody>
                    <a:bodyPr/>
                    <a:lstStyle/>
                    <a:p>
                      <a:pPr marL="0" lvl="0" indent="0" algn="l">
                        <a:lnSpc>
                          <a:spcPct val="107000"/>
                        </a:lnSpc>
                        <a:spcBef>
                          <a:spcPts val="0"/>
                        </a:spcBef>
                        <a:spcAft>
                          <a:spcPts val="600"/>
                        </a:spcAft>
                        <a:buNone/>
                      </a:pPr>
                      <a:r>
                        <a:rPr lang="en-US" sz="1400" u="none" strike="noStrike" noProof="0" dirty="0"/>
                        <a:t>To feel:</a:t>
                      </a:r>
                    </a:p>
                  </a:txBody>
                  <a:tcPr anchor="ctr"/>
                </a:tc>
                <a:extLst>
                  <a:ext uri="{0D108BD9-81ED-4DB2-BD59-A6C34878D82A}">
                    <a16:rowId xmlns:a16="http://schemas.microsoft.com/office/drawing/2014/main" val="3948104580"/>
                  </a:ext>
                </a:extLst>
              </a:tr>
              <a:tr h="519193">
                <a:tc>
                  <a:txBody>
                    <a:bodyPr/>
                    <a:lstStyle/>
                    <a:p>
                      <a:pPr marL="0" marR="0" lvl="0" indent="0" algn="l">
                        <a:lnSpc>
                          <a:spcPct val="107000"/>
                        </a:lnSpc>
                        <a:spcBef>
                          <a:spcPts val="0"/>
                        </a:spcBef>
                        <a:spcAft>
                          <a:spcPts val="600"/>
                        </a:spcAft>
                        <a:buNone/>
                      </a:pPr>
                      <a:r>
                        <a:rPr lang="en-US" sz="1400" u="none" strike="noStrike" noProof="0"/>
                        <a:t>I </a:t>
                      </a:r>
                      <a:r>
                        <a:rPr lang="en-US" sz="1400" b="1" u="none" strike="noStrike" noProof="0"/>
                        <a:t>see and hear people like me</a:t>
                      </a:r>
                      <a:r>
                        <a:rPr lang="en-US" sz="1400" u="none" strike="noStrike" noProof="0"/>
                        <a:t> taking part </a:t>
                      </a:r>
                      <a:endParaRPr lang="en-US" sz="1400"/>
                    </a:p>
                  </a:txBody>
                  <a:tcPr anchor="ctr"/>
                </a:tc>
                <a:extLst>
                  <a:ext uri="{0D108BD9-81ED-4DB2-BD59-A6C34878D82A}">
                    <a16:rowId xmlns:a16="http://schemas.microsoft.com/office/drawing/2014/main" val="3601440810"/>
                  </a:ext>
                </a:extLst>
              </a:tr>
              <a:tr h="519193">
                <a:tc>
                  <a:txBody>
                    <a:bodyPr/>
                    <a:lstStyle/>
                    <a:p>
                      <a:pPr lvl="0">
                        <a:buNone/>
                      </a:pPr>
                      <a:r>
                        <a:rPr lang="en-US" sz="1400" u="none" strike="noStrike" noProof="0" dirty="0"/>
                        <a:t>I have a </a:t>
                      </a:r>
                      <a:r>
                        <a:rPr lang="en-US" sz="1400" b="1" u="none" strike="noStrike" noProof="0" dirty="0"/>
                        <a:t>voice </a:t>
                      </a:r>
                      <a:r>
                        <a:rPr lang="en-US" sz="1400" u="none" strike="noStrike" noProof="0" dirty="0"/>
                        <a:t>in the decisions that affect me</a:t>
                      </a:r>
                      <a:endParaRPr lang="en-US" sz="1400" dirty="0"/>
                    </a:p>
                  </a:txBody>
                  <a:tcPr anchor="ctr"/>
                </a:tc>
                <a:extLst>
                  <a:ext uri="{0D108BD9-81ED-4DB2-BD59-A6C34878D82A}">
                    <a16:rowId xmlns:a16="http://schemas.microsoft.com/office/drawing/2014/main" val="662505198"/>
                  </a:ext>
                </a:extLst>
              </a:tr>
              <a:tr h="519193">
                <a:tc>
                  <a:txBody>
                    <a:bodyPr/>
                    <a:lstStyle/>
                    <a:p>
                      <a:pPr lvl="0">
                        <a:buNone/>
                      </a:pPr>
                      <a:r>
                        <a:rPr lang="en-US" sz="1400" b="0" i="0" u="none" strike="noStrike" noProof="0">
                          <a:latin typeface="Arial"/>
                        </a:rPr>
                        <a:t>I feel like </a:t>
                      </a:r>
                      <a:r>
                        <a:rPr lang="en-US" sz="1400" b="1" i="0" u="none" strike="noStrike" noProof="0">
                          <a:latin typeface="Arial"/>
                        </a:rPr>
                        <a:t>taking part is for</a:t>
                      </a:r>
                      <a:r>
                        <a:rPr lang="en-US" sz="1400" b="0" i="0" u="none" strike="noStrike" noProof="0">
                          <a:latin typeface="Arial"/>
                        </a:rPr>
                        <a:t> </a:t>
                      </a:r>
                      <a:r>
                        <a:rPr lang="en-US" sz="1400" b="1" i="0" u="none" strike="noStrike" noProof="0">
                          <a:latin typeface="Arial"/>
                        </a:rPr>
                        <a:t>me</a:t>
                      </a:r>
                      <a:endParaRPr lang="en-US" b="1"/>
                    </a:p>
                  </a:txBody>
                  <a:tcPr anchor="ctr"/>
                </a:tc>
                <a:extLst>
                  <a:ext uri="{0D108BD9-81ED-4DB2-BD59-A6C34878D82A}">
                    <a16:rowId xmlns:a16="http://schemas.microsoft.com/office/drawing/2014/main" val="155578328"/>
                  </a:ext>
                </a:extLst>
              </a:tr>
              <a:tr h="519193">
                <a:tc>
                  <a:txBody>
                    <a:bodyPr/>
                    <a:lstStyle/>
                    <a:p>
                      <a:pPr lvl="0">
                        <a:buNone/>
                      </a:pPr>
                      <a:r>
                        <a:rPr lang="en-US" sz="1400" b="0" i="0" u="none" strike="noStrike" noProof="0" dirty="0">
                          <a:latin typeface="Arial"/>
                        </a:rPr>
                        <a:t>I can find opportunities that </a:t>
                      </a:r>
                      <a:r>
                        <a:rPr lang="en-US" sz="1400" b="1" i="0" u="none" strike="noStrike" noProof="0" dirty="0">
                          <a:latin typeface="Arial"/>
                        </a:rPr>
                        <a:t>meet my needs</a:t>
                      </a:r>
                      <a:endParaRPr lang="en-US" b="1" dirty="0"/>
                    </a:p>
                  </a:txBody>
                  <a:tcPr anchor="ctr"/>
                </a:tc>
                <a:extLst>
                  <a:ext uri="{0D108BD9-81ED-4DB2-BD59-A6C34878D82A}">
                    <a16:rowId xmlns:a16="http://schemas.microsoft.com/office/drawing/2014/main" val="2517410099"/>
                  </a:ext>
                </a:extLst>
              </a:tr>
            </a:tbl>
          </a:graphicData>
        </a:graphic>
      </p:graphicFrame>
    </p:spTree>
    <p:extLst>
      <p:ext uri="{BB962C8B-B14F-4D97-AF65-F5344CB8AC3E}">
        <p14:creationId xmlns:p14="http://schemas.microsoft.com/office/powerpoint/2010/main" val="234804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3016-63B4-4795-A224-E21DC9322211}"/>
              </a:ext>
            </a:extLst>
          </p:cNvPr>
          <p:cNvSpPr>
            <a:spLocks noGrp="1"/>
          </p:cNvSpPr>
          <p:nvPr>
            <p:ph type="title"/>
          </p:nvPr>
        </p:nvSpPr>
        <p:spPr>
          <a:xfrm>
            <a:off x="547141" y="267650"/>
            <a:ext cx="4395068" cy="584775"/>
          </a:xfrm>
        </p:spPr>
        <p:txBody>
          <a:bodyPr/>
          <a:lstStyle/>
          <a:p>
            <a:r>
              <a:rPr lang="en-US" dirty="0">
                <a:latin typeface="Arial Black"/>
              </a:rPr>
              <a:t>Why these groups? </a:t>
            </a:r>
            <a:endParaRPr lang="en-US" dirty="0"/>
          </a:p>
        </p:txBody>
      </p:sp>
      <p:sp>
        <p:nvSpPr>
          <p:cNvPr id="6" name="Rectangle 5">
            <a:extLst>
              <a:ext uri="{FF2B5EF4-FFF2-40B4-BE49-F238E27FC236}">
                <a16:creationId xmlns:a16="http://schemas.microsoft.com/office/drawing/2014/main" id="{BDD10848-50BF-4356-8C33-446DCB1F2975}"/>
              </a:ext>
            </a:extLst>
          </p:cNvPr>
          <p:cNvSpPr/>
          <p:nvPr/>
        </p:nvSpPr>
        <p:spPr>
          <a:xfrm>
            <a:off x="442210" y="1297587"/>
            <a:ext cx="8124669" cy="2677656"/>
          </a:xfrm>
          <a:prstGeom prst="rect">
            <a:avLst/>
          </a:prstGeom>
        </p:spPr>
        <p:txBody>
          <a:bodyPr wrap="square">
            <a:spAutoFit/>
          </a:bodyPr>
          <a:lstStyle/>
          <a:p>
            <a:pPr marL="285750" indent="-285750">
              <a:buFont typeface="Courier New" panose="02070309020205020404" pitchFamily="49" charset="0"/>
              <a:buChar char="o"/>
            </a:pPr>
            <a:r>
              <a:rPr lang="en-GB" sz="1400" dirty="0"/>
              <a:t>Those who are underrepresented in sport are also more likely to be affected by </a:t>
            </a:r>
            <a:r>
              <a:rPr lang="en-GB" sz="1400" b="1" dirty="0"/>
              <a:t>poverty and low income</a:t>
            </a:r>
            <a:r>
              <a:rPr lang="en-GB" sz="1400" dirty="0"/>
              <a:t>.</a:t>
            </a:r>
          </a:p>
          <a:p>
            <a:pPr marL="285750" indent="-285750">
              <a:buFont typeface="Courier New" panose="02070309020205020404" pitchFamily="49" charset="0"/>
              <a:buChar char="o"/>
            </a:pPr>
            <a:endParaRPr lang="en-GB" sz="1400" dirty="0"/>
          </a:p>
          <a:p>
            <a:pPr marL="285750" indent="-285750">
              <a:buFont typeface="Courier New" panose="02070309020205020404" pitchFamily="49" charset="0"/>
              <a:buChar char="o"/>
            </a:pPr>
            <a:r>
              <a:rPr lang="en-GB" sz="1400" dirty="0"/>
              <a:t>There is a spectrum of mental health. But we know that people with severe and enduring </a:t>
            </a:r>
            <a:r>
              <a:rPr lang="en-GB" sz="1400" b="1" dirty="0"/>
              <a:t>mental health problems </a:t>
            </a:r>
            <a:r>
              <a:rPr lang="en-GB" sz="1400" dirty="0"/>
              <a:t>tend to be most excluded from taking part. We want to better meet their needs.</a:t>
            </a:r>
          </a:p>
          <a:p>
            <a:pPr marL="285750" indent="-285750">
              <a:buFont typeface="Courier New" panose="02070309020205020404" pitchFamily="49" charset="0"/>
              <a:buChar char="o"/>
            </a:pPr>
            <a:endParaRPr lang="en-GB" sz="1400" dirty="0"/>
          </a:p>
          <a:p>
            <a:pPr marL="285750" indent="-285750">
              <a:buFont typeface="Courier New" panose="02070309020205020404" pitchFamily="49" charset="0"/>
              <a:buChar char="o"/>
            </a:pPr>
            <a:r>
              <a:rPr lang="en-GB" sz="1400" dirty="0"/>
              <a:t>The drop in sport participation in </a:t>
            </a:r>
            <a:r>
              <a:rPr lang="en-GB" sz="1400" b="1" dirty="0"/>
              <a:t>older age </a:t>
            </a:r>
            <a:r>
              <a:rPr lang="en-GB" sz="1400" dirty="0"/>
              <a:t>begins around 50 and continues. We are an aging population and we have more to learn about the needs of people in older age and how they want to take part. </a:t>
            </a:r>
          </a:p>
          <a:p>
            <a:pPr marL="285750" indent="-285750">
              <a:buFont typeface="Courier New" panose="02070309020205020404" pitchFamily="49" charset="0"/>
              <a:buChar char="o"/>
            </a:pPr>
            <a:endParaRPr lang="en-GB" sz="1400" dirty="0"/>
          </a:p>
          <a:p>
            <a:pPr marL="285750" indent="-285750">
              <a:buFont typeface="Courier New" panose="02070309020205020404" pitchFamily="49" charset="0"/>
              <a:buChar char="o"/>
            </a:pPr>
            <a:r>
              <a:rPr lang="en-GB" sz="1400" dirty="0"/>
              <a:t>We know that the population who participate in sport are not </a:t>
            </a:r>
            <a:r>
              <a:rPr lang="en-GB" sz="1400" b="1" dirty="0"/>
              <a:t>ethnically diverse </a:t>
            </a:r>
            <a:r>
              <a:rPr lang="en-GB" sz="1400" dirty="0"/>
              <a:t>and doesn’t reflect our wider communities and populations. We think it should. </a:t>
            </a:r>
          </a:p>
        </p:txBody>
      </p:sp>
    </p:spTree>
    <p:extLst>
      <p:ext uri="{BB962C8B-B14F-4D97-AF65-F5344CB8AC3E}">
        <p14:creationId xmlns:p14="http://schemas.microsoft.com/office/powerpoint/2010/main" val="235803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3016-63B4-4795-A224-E21DC9322211}"/>
              </a:ext>
            </a:extLst>
          </p:cNvPr>
          <p:cNvSpPr>
            <a:spLocks noGrp="1"/>
          </p:cNvSpPr>
          <p:nvPr>
            <p:ph type="title"/>
          </p:nvPr>
        </p:nvSpPr>
        <p:spPr>
          <a:xfrm>
            <a:off x="516191" y="439590"/>
            <a:ext cx="4924059" cy="584775"/>
          </a:xfrm>
        </p:spPr>
        <p:txBody>
          <a:bodyPr/>
          <a:lstStyle/>
          <a:p>
            <a:r>
              <a:rPr lang="en-US" dirty="0">
                <a:latin typeface="Arial Black"/>
              </a:rPr>
              <a:t>Why these outcomes?</a:t>
            </a:r>
            <a:endParaRPr lang="en-US" dirty="0"/>
          </a:p>
        </p:txBody>
      </p:sp>
      <p:sp>
        <p:nvSpPr>
          <p:cNvPr id="4" name="Content Placeholder 3">
            <a:extLst>
              <a:ext uri="{FF2B5EF4-FFF2-40B4-BE49-F238E27FC236}">
                <a16:creationId xmlns:a16="http://schemas.microsoft.com/office/drawing/2014/main" id="{661C4056-05A1-4115-9451-EB3E71C34523}"/>
              </a:ext>
            </a:extLst>
          </p:cNvPr>
          <p:cNvSpPr>
            <a:spLocks noGrp="1"/>
          </p:cNvSpPr>
          <p:nvPr>
            <p:ph sz="half" idx="2"/>
          </p:nvPr>
        </p:nvSpPr>
        <p:spPr>
          <a:xfrm>
            <a:off x="4648200" y="1330313"/>
            <a:ext cx="4038600" cy="2788822"/>
          </a:xfrm>
        </p:spPr>
        <p:txBody>
          <a:bodyPr>
            <a:normAutofit/>
          </a:bodyPr>
          <a:lstStyle/>
          <a:p>
            <a:pPr marL="342265" indent="-342265"/>
            <a:endParaRPr lang="en-US">
              <a:solidFill>
                <a:srgbClr val="FF0000"/>
              </a:solidFill>
            </a:endParaRPr>
          </a:p>
          <a:p>
            <a:pPr marL="342265" indent="-342265"/>
            <a:endParaRPr lang="en-US"/>
          </a:p>
        </p:txBody>
      </p:sp>
      <p:graphicFrame>
        <p:nvGraphicFramePr>
          <p:cNvPr id="8" name="Table 7">
            <a:extLst>
              <a:ext uri="{FF2B5EF4-FFF2-40B4-BE49-F238E27FC236}">
                <a16:creationId xmlns:a16="http://schemas.microsoft.com/office/drawing/2014/main" id="{D07C952E-B8AE-4AB3-91DE-CFB88F109E6C}"/>
              </a:ext>
            </a:extLst>
          </p:cNvPr>
          <p:cNvGraphicFramePr>
            <a:graphicFrameLocks noGrp="1"/>
          </p:cNvGraphicFramePr>
          <p:nvPr>
            <p:extLst>
              <p:ext uri="{D42A27DB-BD31-4B8C-83A1-F6EECF244321}">
                <p14:modId xmlns:p14="http://schemas.microsoft.com/office/powerpoint/2010/main" val="891792075"/>
              </p:ext>
            </p:extLst>
          </p:nvPr>
        </p:nvGraphicFramePr>
        <p:xfrm>
          <a:off x="521842" y="1399418"/>
          <a:ext cx="7202869" cy="2470975"/>
        </p:xfrm>
        <a:graphic>
          <a:graphicData uri="http://schemas.openxmlformats.org/drawingml/2006/table">
            <a:tbl>
              <a:tblPr firstRow="1">
                <a:tableStyleId>{93296810-A885-4BE3-A3E7-6D5BEEA58F35}</a:tableStyleId>
              </a:tblPr>
              <a:tblGrid>
                <a:gridCol w="7202869">
                  <a:extLst>
                    <a:ext uri="{9D8B030D-6E8A-4147-A177-3AD203B41FA5}">
                      <a16:colId xmlns:a16="http://schemas.microsoft.com/office/drawing/2014/main" val="2422336904"/>
                    </a:ext>
                  </a:extLst>
                </a:gridCol>
              </a:tblGrid>
              <a:tr h="394203">
                <a:tc>
                  <a:txBody>
                    <a:bodyPr/>
                    <a:lstStyle/>
                    <a:p>
                      <a:pPr marL="0" lvl="0" indent="0" algn="l">
                        <a:lnSpc>
                          <a:spcPct val="107000"/>
                        </a:lnSpc>
                        <a:spcBef>
                          <a:spcPts val="0"/>
                        </a:spcBef>
                        <a:spcAft>
                          <a:spcPts val="600"/>
                        </a:spcAft>
                        <a:buNone/>
                      </a:pPr>
                      <a:r>
                        <a:rPr lang="en-US" sz="1400" u="none" strike="noStrike" noProof="0" dirty="0"/>
                        <a:t>To feel:</a:t>
                      </a:r>
                    </a:p>
                  </a:txBody>
                  <a:tcPr anchor="ctr"/>
                </a:tc>
                <a:extLst>
                  <a:ext uri="{0D108BD9-81ED-4DB2-BD59-A6C34878D82A}">
                    <a16:rowId xmlns:a16="http://schemas.microsoft.com/office/drawing/2014/main" val="3948104580"/>
                  </a:ext>
                </a:extLst>
              </a:tr>
              <a:tr h="519193">
                <a:tc>
                  <a:txBody>
                    <a:bodyPr/>
                    <a:lstStyle/>
                    <a:p>
                      <a:pPr marL="0" marR="0" lvl="0" indent="0" algn="l">
                        <a:lnSpc>
                          <a:spcPct val="107000"/>
                        </a:lnSpc>
                        <a:spcBef>
                          <a:spcPts val="0"/>
                        </a:spcBef>
                        <a:spcAft>
                          <a:spcPts val="600"/>
                        </a:spcAft>
                        <a:buNone/>
                      </a:pPr>
                      <a:r>
                        <a:rPr lang="en-US" sz="1400" u="none" strike="noStrike" noProof="0"/>
                        <a:t>I </a:t>
                      </a:r>
                      <a:r>
                        <a:rPr lang="en-US" sz="1400" b="1" u="none" strike="noStrike" noProof="0"/>
                        <a:t>see and hear people like me</a:t>
                      </a:r>
                      <a:r>
                        <a:rPr lang="en-US" sz="1400" u="none" strike="noStrike" noProof="0"/>
                        <a:t> taking part </a:t>
                      </a:r>
                      <a:endParaRPr lang="en-US" sz="1400"/>
                    </a:p>
                  </a:txBody>
                  <a:tcPr anchor="ctr"/>
                </a:tc>
                <a:extLst>
                  <a:ext uri="{0D108BD9-81ED-4DB2-BD59-A6C34878D82A}">
                    <a16:rowId xmlns:a16="http://schemas.microsoft.com/office/drawing/2014/main" val="3601440810"/>
                  </a:ext>
                </a:extLst>
              </a:tr>
              <a:tr h="519193">
                <a:tc>
                  <a:txBody>
                    <a:bodyPr/>
                    <a:lstStyle/>
                    <a:p>
                      <a:pPr lvl="0">
                        <a:buNone/>
                      </a:pPr>
                      <a:r>
                        <a:rPr lang="en-US" sz="1400" u="none" strike="noStrike" noProof="0" dirty="0"/>
                        <a:t>I have a </a:t>
                      </a:r>
                      <a:r>
                        <a:rPr lang="en-US" sz="1400" b="1" u="none" strike="noStrike" noProof="0" dirty="0"/>
                        <a:t>voice </a:t>
                      </a:r>
                      <a:r>
                        <a:rPr lang="en-US" sz="1400" u="none" strike="noStrike" noProof="0" dirty="0"/>
                        <a:t>in the decisions that affect me</a:t>
                      </a:r>
                      <a:endParaRPr lang="en-US" sz="1400" dirty="0"/>
                    </a:p>
                  </a:txBody>
                  <a:tcPr anchor="ctr"/>
                </a:tc>
                <a:extLst>
                  <a:ext uri="{0D108BD9-81ED-4DB2-BD59-A6C34878D82A}">
                    <a16:rowId xmlns:a16="http://schemas.microsoft.com/office/drawing/2014/main" val="662505198"/>
                  </a:ext>
                </a:extLst>
              </a:tr>
              <a:tr h="519193">
                <a:tc>
                  <a:txBody>
                    <a:bodyPr/>
                    <a:lstStyle/>
                    <a:p>
                      <a:pPr lvl="0">
                        <a:buNone/>
                      </a:pPr>
                      <a:r>
                        <a:rPr lang="en-US" sz="1400" b="0" i="0" u="none" strike="noStrike" noProof="0">
                          <a:latin typeface="Arial"/>
                        </a:rPr>
                        <a:t>I feel like </a:t>
                      </a:r>
                      <a:r>
                        <a:rPr lang="en-US" sz="1400" b="1" i="0" u="none" strike="noStrike" noProof="0">
                          <a:latin typeface="Arial"/>
                        </a:rPr>
                        <a:t>taking part is for</a:t>
                      </a:r>
                      <a:r>
                        <a:rPr lang="en-US" sz="1400" b="0" i="0" u="none" strike="noStrike" noProof="0">
                          <a:latin typeface="Arial"/>
                        </a:rPr>
                        <a:t> </a:t>
                      </a:r>
                      <a:r>
                        <a:rPr lang="en-US" sz="1400" b="1" i="0" u="none" strike="noStrike" noProof="0">
                          <a:latin typeface="Arial"/>
                        </a:rPr>
                        <a:t>me</a:t>
                      </a:r>
                      <a:endParaRPr lang="en-US" b="1"/>
                    </a:p>
                  </a:txBody>
                  <a:tcPr anchor="ctr"/>
                </a:tc>
                <a:extLst>
                  <a:ext uri="{0D108BD9-81ED-4DB2-BD59-A6C34878D82A}">
                    <a16:rowId xmlns:a16="http://schemas.microsoft.com/office/drawing/2014/main" val="155578328"/>
                  </a:ext>
                </a:extLst>
              </a:tr>
              <a:tr h="519193">
                <a:tc>
                  <a:txBody>
                    <a:bodyPr/>
                    <a:lstStyle/>
                    <a:p>
                      <a:pPr lvl="0">
                        <a:buNone/>
                      </a:pPr>
                      <a:r>
                        <a:rPr lang="en-US" sz="1400" b="0" i="0" u="none" strike="noStrike" noProof="0" dirty="0">
                          <a:latin typeface="Arial"/>
                        </a:rPr>
                        <a:t>I can find opportunities that </a:t>
                      </a:r>
                      <a:r>
                        <a:rPr lang="en-US" sz="1400" b="1" i="0" u="none" strike="noStrike" noProof="0" dirty="0">
                          <a:latin typeface="Arial"/>
                        </a:rPr>
                        <a:t>meet my needs</a:t>
                      </a:r>
                      <a:endParaRPr lang="en-US" b="1" dirty="0"/>
                    </a:p>
                  </a:txBody>
                  <a:tcPr anchor="ctr"/>
                </a:tc>
                <a:extLst>
                  <a:ext uri="{0D108BD9-81ED-4DB2-BD59-A6C34878D82A}">
                    <a16:rowId xmlns:a16="http://schemas.microsoft.com/office/drawing/2014/main" val="2517410099"/>
                  </a:ext>
                </a:extLst>
              </a:tr>
            </a:tbl>
          </a:graphicData>
        </a:graphic>
      </p:graphicFrame>
    </p:spTree>
    <p:extLst>
      <p:ext uri="{BB962C8B-B14F-4D97-AF65-F5344CB8AC3E}">
        <p14:creationId xmlns:p14="http://schemas.microsoft.com/office/powerpoint/2010/main" val="199137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3016-63B4-4795-A224-E21DC9322211}"/>
              </a:ext>
            </a:extLst>
          </p:cNvPr>
          <p:cNvSpPr>
            <a:spLocks noGrp="1"/>
          </p:cNvSpPr>
          <p:nvPr>
            <p:ph type="title"/>
          </p:nvPr>
        </p:nvSpPr>
        <p:spPr>
          <a:xfrm>
            <a:off x="457200" y="157601"/>
            <a:ext cx="4924059" cy="584775"/>
          </a:xfrm>
        </p:spPr>
        <p:txBody>
          <a:bodyPr/>
          <a:lstStyle/>
          <a:p>
            <a:r>
              <a:rPr lang="en-US" dirty="0">
                <a:latin typeface="Arial Black"/>
              </a:rPr>
              <a:t>Why these outcomes?</a:t>
            </a:r>
            <a:endParaRPr lang="en-US" dirty="0"/>
          </a:p>
        </p:txBody>
      </p:sp>
      <p:sp>
        <p:nvSpPr>
          <p:cNvPr id="4" name="Content Placeholder 3">
            <a:extLst>
              <a:ext uri="{FF2B5EF4-FFF2-40B4-BE49-F238E27FC236}">
                <a16:creationId xmlns:a16="http://schemas.microsoft.com/office/drawing/2014/main" id="{661C4056-05A1-4115-9451-EB3E71C34523}"/>
              </a:ext>
            </a:extLst>
          </p:cNvPr>
          <p:cNvSpPr>
            <a:spLocks noGrp="1"/>
          </p:cNvSpPr>
          <p:nvPr>
            <p:ph sz="half" idx="2"/>
          </p:nvPr>
        </p:nvSpPr>
        <p:spPr>
          <a:xfrm>
            <a:off x="4648200" y="1330313"/>
            <a:ext cx="4038600" cy="2788822"/>
          </a:xfrm>
        </p:spPr>
        <p:txBody>
          <a:bodyPr>
            <a:normAutofit/>
          </a:bodyPr>
          <a:lstStyle/>
          <a:p>
            <a:pPr marL="342265" indent="-342265"/>
            <a:endParaRPr lang="en-US">
              <a:solidFill>
                <a:srgbClr val="FF0000"/>
              </a:solidFill>
            </a:endParaRPr>
          </a:p>
          <a:p>
            <a:pPr marL="342265" indent="-342265"/>
            <a:endParaRPr lang="en-US"/>
          </a:p>
        </p:txBody>
      </p:sp>
      <p:sp>
        <p:nvSpPr>
          <p:cNvPr id="3" name="Rectangle: Rounded Corners 2">
            <a:extLst>
              <a:ext uri="{FF2B5EF4-FFF2-40B4-BE49-F238E27FC236}">
                <a16:creationId xmlns:a16="http://schemas.microsoft.com/office/drawing/2014/main" id="{3C46E6EB-2B21-447A-B849-D4EE9A2E81A9}"/>
              </a:ext>
            </a:extLst>
          </p:cNvPr>
          <p:cNvSpPr/>
          <p:nvPr/>
        </p:nvSpPr>
        <p:spPr>
          <a:xfrm>
            <a:off x="457200" y="1089660"/>
            <a:ext cx="1822452" cy="3216614"/>
          </a:xfrm>
          <a:prstGeom prst="roundRec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t"/>
          <a:lstStyle/>
          <a:p>
            <a:pPr lvl="0" algn="ctr">
              <a:spcBef>
                <a:spcPct val="40000"/>
              </a:spcBef>
              <a:spcAft>
                <a:spcPct val="10000"/>
              </a:spcAft>
            </a:pPr>
            <a:r>
              <a:rPr lang="en-US" sz="1400" b="1" dirty="0"/>
              <a:t>Visibility and representation</a:t>
            </a:r>
          </a:p>
          <a:p>
            <a:pPr lvl="0">
              <a:spcBef>
                <a:spcPct val="40000"/>
              </a:spcBef>
              <a:spcAft>
                <a:spcPct val="10000"/>
              </a:spcAft>
            </a:pPr>
            <a:endParaRPr lang="en-US" sz="1200" b="1" dirty="0"/>
          </a:p>
          <a:p>
            <a:pPr lvl="0">
              <a:spcBef>
                <a:spcPct val="40000"/>
              </a:spcBef>
              <a:spcAft>
                <a:spcPct val="10000"/>
              </a:spcAft>
            </a:pPr>
            <a:r>
              <a:rPr lang="en-US" sz="1200" dirty="0"/>
              <a:t>I don't see or hear about people like me taking part. I feel excluded because there is a dominant group in sport – it feels like their space, not mine. People make assumptions about me based on stereotypes. </a:t>
            </a:r>
          </a:p>
        </p:txBody>
      </p:sp>
      <p:sp>
        <p:nvSpPr>
          <p:cNvPr id="7" name="Rectangle: Rounded Corners 6">
            <a:extLst>
              <a:ext uri="{FF2B5EF4-FFF2-40B4-BE49-F238E27FC236}">
                <a16:creationId xmlns:a16="http://schemas.microsoft.com/office/drawing/2014/main" id="{D7CFD6B8-81AA-4807-90CF-0C6F7E02A491}"/>
              </a:ext>
            </a:extLst>
          </p:cNvPr>
          <p:cNvSpPr/>
          <p:nvPr/>
        </p:nvSpPr>
        <p:spPr>
          <a:xfrm>
            <a:off x="7027305" y="1089660"/>
            <a:ext cx="1659495" cy="3216614"/>
          </a:xfrm>
          <a:prstGeom prst="roundRec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t"/>
          <a:lstStyle/>
          <a:p>
            <a:pPr lvl="0" algn="ctr">
              <a:spcBef>
                <a:spcPct val="40000"/>
              </a:spcBef>
              <a:spcAft>
                <a:spcPct val="10000"/>
              </a:spcAft>
              <a:buClr>
                <a:srgbClr val="030D6F"/>
              </a:buClr>
            </a:pPr>
            <a:r>
              <a:rPr lang="en-US" sz="1400" b="1" dirty="0"/>
              <a:t>Design and decisions</a:t>
            </a:r>
          </a:p>
          <a:p>
            <a:pPr lvl="0">
              <a:spcBef>
                <a:spcPct val="40000"/>
              </a:spcBef>
              <a:spcAft>
                <a:spcPct val="10000"/>
              </a:spcAft>
              <a:buClr>
                <a:srgbClr val="030D6F"/>
              </a:buClr>
            </a:pPr>
            <a:endParaRPr lang="en-US" sz="1200" b="1" dirty="0"/>
          </a:p>
          <a:p>
            <a:pPr lvl="0">
              <a:spcBef>
                <a:spcPct val="40000"/>
              </a:spcBef>
              <a:spcAft>
                <a:spcPct val="10000"/>
              </a:spcAft>
              <a:buClr>
                <a:srgbClr val="030D6F"/>
              </a:buClr>
            </a:pPr>
            <a:r>
              <a:rPr lang="en-US" sz="1200" dirty="0"/>
              <a:t>I don't have a voice in how sport is run. My needs aren't reflected. I'm not asked about what matters to me. I'm not involved in decisions. I don't have any connection with decision makers.  </a:t>
            </a:r>
          </a:p>
        </p:txBody>
      </p:sp>
      <p:sp>
        <p:nvSpPr>
          <p:cNvPr id="8" name="Rectangle: Rounded Corners 7">
            <a:extLst>
              <a:ext uri="{FF2B5EF4-FFF2-40B4-BE49-F238E27FC236}">
                <a16:creationId xmlns:a16="http://schemas.microsoft.com/office/drawing/2014/main" id="{76B60E20-EA3D-4C66-B465-1AB72B25BCED}"/>
              </a:ext>
            </a:extLst>
          </p:cNvPr>
          <p:cNvSpPr/>
          <p:nvPr/>
        </p:nvSpPr>
        <p:spPr>
          <a:xfrm>
            <a:off x="2695765" y="1089660"/>
            <a:ext cx="1723835" cy="3216615"/>
          </a:xfrm>
          <a:prstGeom prst="roundRec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t"/>
          <a:lstStyle/>
          <a:p>
            <a:pPr lvl="0" algn="ctr">
              <a:defRPr/>
            </a:pPr>
            <a:r>
              <a:rPr lang="en-US" sz="1400" b="1" dirty="0"/>
              <a:t>How I feel</a:t>
            </a:r>
          </a:p>
          <a:p>
            <a:pPr lvl="0">
              <a:defRPr/>
            </a:pPr>
            <a:endParaRPr lang="en-US" sz="1200" dirty="0"/>
          </a:p>
          <a:p>
            <a:pPr lvl="0">
              <a:defRPr/>
            </a:pPr>
            <a:endParaRPr lang="en-US" sz="1200" dirty="0"/>
          </a:p>
          <a:p>
            <a:pPr lvl="0">
              <a:defRPr/>
            </a:pPr>
            <a:endParaRPr lang="en-US" sz="1200" dirty="0"/>
          </a:p>
          <a:p>
            <a:pPr lvl="0">
              <a:defRPr/>
            </a:pPr>
            <a:r>
              <a:rPr lang="en-US" sz="1200" dirty="0"/>
              <a:t>It's daunting to start or to get back in to sport. I'm anxious. I don't feel safe. I don't feel confident. I don't have the motivation. I've had bad experiences. I'm nervous about new people and experiences.</a:t>
            </a:r>
          </a:p>
        </p:txBody>
      </p:sp>
      <p:sp>
        <p:nvSpPr>
          <p:cNvPr id="12" name="Rectangle: Rounded Corners 11">
            <a:extLst>
              <a:ext uri="{FF2B5EF4-FFF2-40B4-BE49-F238E27FC236}">
                <a16:creationId xmlns:a16="http://schemas.microsoft.com/office/drawing/2014/main" id="{1069AF43-B75F-485E-B606-5CA8DF10F808}"/>
              </a:ext>
            </a:extLst>
          </p:cNvPr>
          <p:cNvSpPr/>
          <p:nvPr/>
        </p:nvSpPr>
        <p:spPr>
          <a:xfrm>
            <a:off x="4861535" y="1089658"/>
            <a:ext cx="1659495" cy="3216616"/>
          </a:xfrm>
          <a:prstGeom prst="roundRec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t"/>
          <a:lstStyle/>
          <a:p>
            <a:pPr lvl="0" algn="ctr">
              <a:defRPr/>
            </a:pPr>
            <a:r>
              <a:rPr lang="en-US" sz="1400" b="1" dirty="0"/>
              <a:t>The offer</a:t>
            </a:r>
          </a:p>
          <a:p>
            <a:pPr lvl="0">
              <a:defRPr/>
            </a:pPr>
            <a:endParaRPr lang="en-US" sz="1200" dirty="0"/>
          </a:p>
          <a:p>
            <a:pPr lvl="0">
              <a:defRPr/>
            </a:pPr>
            <a:endParaRPr lang="en-US" sz="1200" dirty="0"/>
          </a:p>
          <a:p>
            <a:pPr lvl="0">
              <a:defRPr/>
            </a:pPr>
            <a:endParaRPr lang="en-US" sz="1200" dirty="0"/>
          </a:p>
          <a:p>
            <a:pPr lvl="0">
              <a:defRPr/>
            </a:pPr>
            <a:r>
              <a:rPr lang="en-US" sz="1200" dirty="0"/>
              <a:t>The offer isn't right for me. Cost and transport are barriers. It is not offered in places I would go to or at the times I am free. I'm concerned about amenities like changing rooms and toilets.</a:t>
            </a:r>
          </a:p>
        </p:txBody>
      </p:sp>
    </p:spTree>
    <p:extLst>
      <p:ext uri="{BB962C8B-B14F-4D97-AF65-F5344CB8AC3E}">
        <p14:creationId xmlns:p14="http://schemas.microsoft.com/office/powerpoint/2010/main" val="494936110"/>
      </p:ext>
    </p:extLst>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EHRC Theme Colours">
      <a:dk1>
        <a:sysClr val="windowText" lastClr="000000"/>
      </a:dk1>
      <a:lt1>
        <a:sysClr val="window" lastClr="FFFFFF"/>
      </a:lt1>
      <a:dk2>
        <a:srgbClr val="0B4E60"/>
      </a:dk2>
      <a:lt2>
        <a:srgbClr val="E3E6EB"/>
      </a:lt2>
      <a:accent1>
        <a:srgbClr val="0B4E60"/>
      </a:accent1>
      <a:accent2>
        <a:srgbClr val="009C98"/>
      </a:accent2>
      <a:accent3>
        <a:srgbClr val="7DCAC7"/>
      </a:accent3>
      <a:accent4>
        <a:srgbClr val="00413C"/>
      </a:accent4>
      <a:accent5>
        <a:srgbClr val="64A230"/>
      </a:accent5>
      <a:accent6>
        <a:srgbClr val="F4AACC"/>
      </a:accent6>
      <a:hlink>
        <a:srgbClr val="00413C"/>
      </a:hlink>
      <a:folHlink>
        <a:srgbClr val="009C98"/>
      </a:folHlink>
    </a:clrScheme>
    <a:fontScheme name="EHRC Them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4CA0681-30D7-43F7-B021-F0F6D50058F1}" vid="{CB8C52E2-E8CC-4DB6-8F8D-CC029B012F78}"/>
    </a:ext>
  </a:extLst>
</a:theme>
</file>

<file path=ppt/theme/theme5.xml><?xml version="1.0" encoding="utf-8"?>
<a:theme xmlns:a="http://schemas.openxmlformats.org/drawingml/2006/main" name="sportscotland">
  <a:themeElements>
    <a:clrScheme name="sportscotland colour palette">
      <a:dk1>
        <a:srgbClr val="030D6F"/>
      </a:dk1>
      <a:lt1>
        <a:srgbClr val="FFFFFF"/>
      </a:lt1>
      <a:dk2>
        <a:srgbClr val="000000"/>
      </a:dk2>
      <a:lt2>
        <a:srgbClr val="DADAEB"/>
      </a:lt2>
      <a:accent1>
        <a:srgbClr val="D40F7D"/>
      </a:accent1>
      <a:accent2>
        <a:srgbClr val="BF0D3E"/>
      </a:accent2>
      <a:accent3>
        <a:srgbClr val="78BE20"/>
      </a:accent3>
      <a:accent4>
        <a:srgbClr val="FFC72C"/>
      </a:accent4>
      <a:accent5>
        <a:srgbClr val="8C4799"/>
      </a:accent5>
      <a:accent6>
        <a:srgbClr val="009FDF"/>
      </a:accent6>
      <a:hlink>
        <a:srgbClr val="009999"/>
      </a:hlink>
      <a:folHlink>
        <a:srgbClr val="99CC00"/>
      </a:folHlink>
    </a:clrScheme>
    <a:fontScheme name="Sportscotland LDS">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rtscotland L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portscotland LD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portscotland LD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portscotland LD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portscotland LD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portscotland LD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portscotland LD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portscotland LD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portscotland LD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portscotland LD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portscotland LD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portscotland LD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Expired xmlns="dbb8eb13-8159-49c5-b55e-052e4280298e">false</Expired>
    <_dlc_DocIdPersistId xmlns="dbb8eb13-8159-49c5-b55e-052e4280298e" xsi:nil="true"/>
    <_dlc_DocId xmlns="dbb8eb13-8159-49c5-b55e-052e4280298e">PLAN0EQUALIT-455848143-24</_dlc_DocId>
    <_dlc_DocIdUrl xmlns="dbb8eb13-8159-49c5-b55e-052e4280298e">
      <Url>https://sportscotland.sharepoint.com/sites/PLAN_Equality/_layouts/15/DocIdRedir.aspx?ID=PLAN0EQUALIT-455848143-24</Url>
      <Description>PLAN0EQUALIT-455848143-24</Description>
    </_dlc_DocIdUrl>
    <SharedWithUsers xmlns="dbb8eb13-8159-49c5-b55e-052e4280298e">
      <UserInfo>
        <DisplayName>David Williamson</DisplayName>
        <AccountId>30</AccountId>
        <AccountType/>
      </UserInfo>
    </SharedWithUser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64D4E3D5B7192F4C90CAFBF0EA2DD133" ma:contentTypeVersion="20" ma:contentTypeDescription="Create a new document." ma:contentTypeScope="" ma:versionID="35947d1f6dfac017d640f53c4a872c79">
  <xsd:schema xmlns:xsd="http://www.w3.org/2001/XMLSchema" xmlns:xs="http://www.w3.org/2001/XMLSchema" xmlns:p="http://schemas.microsoft.com/office/2006/metadata/properties" xmlns:ns2="dbb8eb13-8159-49c5-b55e-052e4280298e" xmlns:ns3="a767d4c7-9801-498d-b423-c16e626e3d53" targetNamespace="http://schemas.microsoft.com/office/2006/metadata/properties" ma:root="true" ma:fieldsID="95d67a2298bda4270eab176f35d33243" ns2:_="" ns3:_="">
    <xsd:import namespace="dbb8eb13-8159-49c5-b55e-052e4280298e"/>
    <xsd:import namespace="a767d4c7-9801-498d-b423-c16e626e3d53"/>
    <xsd:element name="properties">
      <xsd:complexType>
        <xsd:sequence>
          <xsd:element name="documentManagement">
            <xsd:complexType>
              <xsd:all>
                <xsd:element ref="ns2:Expired" minOccurs="0"/>
                <xsd:element ref="ns2:_dlc_DocIdPersistId" minOccurs="0"/>
                <xsd:element ref="ns2:_dlc_DocId" minOccurs="0"/>
                <xsd:element ref="ns2:_dlc_DocIdUrl"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b8eb13-8159-49c5-b55e-052e4280298e" elementFormDefault="qualified">
    <xsd:import namespace="http://schemas.microsoft.com/office/2006/documentManagement/types"/>
    <xsd:import namespace="http://schemas.microsoft.com/office/infopath/2007/PartnerControls"/>
    <xsd:element name="Expired" ma:index="2" nillable="true" ma:displayName="Expired" ma:default="0" ma:internalName="Expired" ma:readOnly="false">
      <xsd:simpleType>
        <xsd:restriction base="dms:Boolean"/>
      </xsd:simpleType>
    </xsd:element>
    <xsd:element name="_dlc_DocIdPersistId" ma:index="5" nillable="true" ma:displayName="Persist ID" ma:description="Keep ID on add." ma:hidden="true" ma:internalName="_dlc_DocIdPersistId" ma:readOnly="false">
      <xsd:simpleType>
        <xsd:restriction base="dms:Boolean"/>
      </xsd:simple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67d4c7-9801-498d-b423-c16e626e3d53"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691933-DF23-49FB-A740-A874234FFA9E}">
  <ds:schemaRefs>
    <ds:schemaRef ds:uri="a767d4c7-9801-498d-b423-c16e626e3d53"/>
    <ds:schemaRef ds:uri="dbb8eb13-8159-49c5-b55e-052e4280298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683A1F-8E55-49AB-AD99-978CD794A5AE}">
  <ds:schemaRefs>
    <ds:schemaRef ds:uri="http://schemas.microsoft.com/sharepoint/events"/>
  </ds:schemaRefs>
</ds:datastoreItem>
</file>

<file path=customXml/itemProps3.xml><?xml version="1.0" encoding="utf-8"?>
<ds:datastoreItem xmlns:ds="http://schemas.openxmlformats.org/officeDocument/2006/customXml" ds:itemID="{839C4026-2459-46A4-81E9-10733E75CFA0}">
  <ds:schemaRefs>
    <ds:schemaRef ds:uri="http://schemas.microsoft.com/sharepoint/v3/contenttype/forms"/>
  </ds:schemaRefs>
</ds:datastoreItem>
</file>

<file path=customXml/itemProps4.xml><?xml version="1.0" encoding="utf-8"?>
<ds:datastoreItem xmlns:ds="http://schemas.openxmlformats.org/officeDocument/2006/customXml" ds:itemID="{FE3C120A-1CC8-4CA1-AED5-A748EEC3279F}">
  <ds:schemaRefs>
    <ds:schemaRef ds:uri="a767d4c7-9801-498d-b423-c16e626e3d53"/>
    <ds:schemaRef ds:uri="dbb8eb13-8159-49c5-b55e-052e428029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SM-template-20140529.potx</Template>
  <TotalTime>2303</TotalTime>
  <Words>1781</Words>
  <Application>Microsoft Office PowerPoint</Application>
  <PresentationFormat>On-screen Show (16:9)</PresentationFormat>
  <Paragraphs>248</Paragraphs>
  <Slides>34</Slides>
  <Notes>20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34</vt:i4>
      </vt:variant>
    </vt:vector>
  </HeadingPairs>
  <TitlesOfParts>
    <vt:vector size="46" baseType="lpstr">
      <vt:lpstr>Arial</vt:lpstr>
      <vt:lpstr>Arial Black</vt:lpstr>
      <vt:lpstr>Calibri</vt:lpstr>
      <vt:lpstr>Courier New</vt:lpstr>
      <vt:lpstr>Helvetica Neue</vt:lpstr>
      <vt:lpstr>Segoe UI</vt:lpstr>
      <vt:lpstr>Symbol</vt:lpstr>
      <vt:lpstr>SM-template-20140529</vt:lpstr>
      <vt:lpstr>Data slides</vt:lpstr>
      <vt:lpstr>Response Summary</vt:lpstr>
      <vt:lpstr>1_Office Theme</vt:lpstr>
      <vt:lpstr>sportscotland</vt:lpstr>
      <vt:lpstr>Today</vt:lpstr>
      <vt:lpstr>Our new approach  Equality, Diversity and Inclusion</vt:lpstr>
      <vt:lpstr>New EDI approach</vt:lpstr>
      <vt:lpstr>PowerPoint Presentation</vt:lpstr>
      <vt:lpstr>New ideas are outcome driven</vt:lpstr>
      <vt:lpstr>New ideas are outcome driven</vt:lpstr>
      <vt:lpstr>Why these groups? </vt:lpstr>
      <vt:lpstr>Why these outcomes?</vt:lpstr>
      <vt:lpstr>Why these outcomes?</vt:lpstr>
      <vt:lpstr>PowerPoint Presentation</vt:lpstr>
      <vt:lpstr>Working together</vt:lpstr>
      <vt:lpstr>Working together</vt:lpstr>
      <vt:lpstr>Working together</vt:lpstr>
      <vt:lpstr>Break time! 11:50 – 11:55 </vt:lpstr>
      <vt:lpstr>People at the heart of decision making</vt:lpstr>
      <vt:lpstr>People at the heart of decision making</vt:lpstr>
      <vt:lpstr>PowerPoint Presentation</vt:lpstr>
      <vt:lpstr>New ideas are outcome driven</vt:lpstr>
      <vt:lpstr>PowerPoint Presentation</vt:lpstr>
      <vt:lpstr>PowerPoint Presentation</vt:lpstr>
      <vt:lpstr>PowerPoint Presentation</vt:lpstr>
      <vt:lpstr>PowerPoint Presentation</vt:lpstr>
      <vt:lpstr>What is it?</vt:lpstr>
      <vt:lpstr>What is it?</vt:lpstr>
      <vt:lpstr>Why do this?</vt:lpstr>
      <vt:lpstr>Why do this?</vt:lpstr>
      <vt:lpstr>PowerPoint Presentation</vt:lpstr>
      <vt:lpstr>PowerPoint Presentation</vt:lpstr>
      <vt:lpstr>Conversations</vt:lpstr>
      <vt:lpstr>How are you feeling now?</vt:lpstr>
      <vt:lpstr>Keeping in touch</vt:lpstr>
      <vt:lpstr>Thank you</vt:lpstr>
      <vt:lpstr>New ideas timeline</vt:lpstr>
      <vt:lpstr>PowerPoint Presentation</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Scott McDonald</cp:lastModifiedBy>
  <cp:revision>5</cp:revision>
  <dcterms:created xsi:type="dcterms:W3CDTF">2014-01-30T23:18:11Z</dcterms:created>
  <dcterms:modified xsi:type="dcterms:W3CDTF">2021-07-16T15:30:48Z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0x01010064D4E3D5B7192F4C90CAFBF0EA2DD133</vt:lpwstr>
  </property>
  <property fmtid="{D5CDD505-2E9C-101B-9397-08002B2CF9AE}" pid="3" name="_dlc_DocIdItemGuid">
    <vt:lpwstr>14fef893-ec2a-4493-a9a4-c964533f7e66</vt:lpwstr>
  </property>
</Properties>
</file>